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7" r:id="rId2"/>
    <p:sldId id="304" r:id="rId3"/>
    <p:sldId id="258" r:id="rId4"/>
    <p:sldId id="295" r:id="rId5"/>
    <p:sldId id="260" r:id="rId6"/>
    <p:sldId id="261" r:id="rId7"/>
    <p:sldId id="264" r:id="rId8"/>
    <p:sldId id="262" r:id="rId9"/>
    <p:sldId id="296" r:id="rId10"/>
    <p:sldId id="263" r:id="rId11"/>
    <p:sldId id="265" r:id="rId12"/>
    <p:sldId id="266" r:id="rId13"/>
    <p:sldId id="298" r:id="rId14"/>
    <p:sldId id="299" r:id="rId15"/>
    <p:sldId id="300" r:id="rId16"/>
    <p:sldId id="301" r:id="rId17"/>
    <p:sldId id="302" r:id="rId18"/>
    <p:sldId id="303" r:id="rId19"/>
    <p:sldId id="268" r:id="rId20"/>
    <p:sldId id="297" r:id="rId21"/>
    <p:sldId id="272" r:id="rId22"/>
    <p:sldId id="273" r:id="rId23"/>
    <p:sldId id="269" r:id="rId24"/>
    <p:sldId id="270" r:id="rId25"/>
    <p:sldId id="271" r:id="rId26"/>
    <p:sldId id="274" r:id="rId27"/>
    <p:sldId id="275" r:id="rId28"/>
    <p:sldId id="279" r:id="rId29"/>
    <p:sldId id="276" r:id="rId30"/>
    <p:sldId id="278" r:id="rId31"/>
    <p:sldId id="277" r:id="rId32"/>
    <p:sldId id="280" r:id="rId33"/>
    <p:sldId id="281" r:id="rId34"/>
    <p:sldId id="282" r:id="rId35"/>
    <p:sldId id="283" r:id="rId36"/>
    <p:sldId id="284" r:id="rId37"/>
    <p:sldId id="285" r:id="rId38"/>
    <p:sldId id="286" r:id="rId39"/>
    <p:sldId id="287"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4" autoAdjust="0"/>
  </p:normalViewPr>
  <p:slideViewPr>
    <p:cSldViewPr>
      <p:cViewPr varScale="1">
        <p:scale>
          <a:sx n="85" d="100"/>
          <a:sy n="85" d="100"/>
        </p:scale>
        <p:origin x="990"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A8C6AE-1BCC-45DA-8350-C4FDE2EF93AB}" type="datetimeFigureOut">
              <a:rPr lang="en-US" smtClean="0"/>
              <a:pPr/>
              <a:t>2/7/2023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87E485-33D1-4890-AAD0-545303D2364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887E485-33D1-4890-AAD0-545303D23646}" type="slidenum">
              <a:rPr lang="en-US" smtClean="0"/>
              <a:pPr/>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sp>
        <p:nvSpPr>
          <p:cNvPr id="7" name="TextBox 6"/>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Dubai Campus</a:t>
            </a: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16" name="Picture 15"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971800"/>
            <a:ext cx="8382000" cy="1447800"/>
          </a:xfrm>
        </p:spPr>
        <p:txBody>
          <a:bodyPr>
            <a:normAutofit/>
          </a:bodyPr>
          <a:lstStyle/>
          <a:p>
            <a:pPr algn="ctr"/>
            <a:r>
              <a:rPr lang="en-US" altLang="en-US" sz="3900" b="1" i="1" dirty="0">
                <a:solidFill>
                  <a:srgbClr val="C00000"/>
                </a:solidFill>
              </a:rPr>
              <a:t>What sustain life on earth?</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83163"/>
          </a:xfrm>
        </p:spPr>
        <p:txBody>
          <a:bodyPr>
            <a:normAutofit lnSpcReduction="10000"/>
          </a:bodyPr>
          <a:lstStyle/>
          <a:p>
            <a:r>
              <a:rPr lang="en-US" dirty="0"/>
              <a:t>Based on function, the atmosphere has 2 zones that remove harmful solar radiation and charged particles:</a:t>
            </a:r>
          </a:p>
          <a:p>
            <a:r>
              <a:rPr lang="en-US" dirty="0"/>
              <a:t> </a:t>
            </a:r>
            <a:r>
              <a:rPr lang="en-US" sz="2800" b="1" dirty="0"/>
              <a:t>Ionosphere</a:t>
            </a:r>
            <a:r>
              <a:rPr lang="en-US" dirty="0"/>
              <a:t> </a:t>
            </a:r>
          </a:p>
          <a:p>
            <a:pPr>
              <a:buFont typeface="Arial" pitchFamily="34" charset="0"/>
              <a:buChar char="•"/>
            </a:pPr>
            <a:r>
              <a:rPr lang="en-US" dirty="0"/>
              <a:t>extends throughout the thermosphere into the mesosphere.</a:t>
            </a:r>
          </a:p>
          <a:p>
            <a:pPr>
              <a:buFont typeface="Arial" pitchFamily="34" charset="0"/>
              <a:buChar char="•"/>
            </a:pPr>
            <a:r>
              <a:rPr lang="en-US" dirty="0"/>
              <a:t>absorbs Cosmic rays, gamma rays, X-rays and Ultraviolet radiation.</a:t>
            </a:r>
          </a:p>
          <a:p>
            <a:r>
              <a:rPr lang="en-US" dirty="0"/>
              <a:t> </a:t>
            </a:r>
          </a:p>
          <a:p>
            <a:r>
              <a:rPr lang="en-US" b="1" dirty="0"/>
              <a:t>Ozonosphere</a:t>
            </a:r>
          </a:p>
          <a:p>
            <a:r>
              <a:rPr lang="en-US" dirty="0"/>
              <a:t> a layer of ozone gas </a:t>
            </a:r>
          </a:p>
          <a:p>
            <a:r>
              <a:rPr lang="en-US" dirty="0"/>
              <a:t>absorbs 97 to 99 % of the Sun's medium-frequency ultraviolet light .</a:t>
            </a:r>
          </a:p>
          <a:p>
            <a:endParaRPr lang="en-US" dirty="0"/>
          </a:p>
          <a:p>
            <a:endParaRPr lang="en-US" dirty="0"/>
          </a:p>
          <a:p>
            <a:endParaRPr lang="en-US" dirty="0"/>
          </a:p>
        </p:txBody>
      </p:sp>
      <p:sp>
        <p:nvSpPr>
          <p:cNvPr id="3" name="Content Placeholder 2"/>
          <p:cNvSpPr>
            <a:spLocks noGrp="1"/>
          </p:cNvSpPr>
          <p:nvPr>
            <p:ph sz="quarter" idx="10"/>
          </p:nvPr>
        </p:nvSpPr>
        <p:spPr/>
        <p:txBody>
          <a:bodyPr>
            <a:normAutofit/>
          </a:bodyPr>
          <a:lstStyle/>
          <a:p>
            <a:pPr algn="ctr"/>
            <a:r>
              <a:rPr lang="en-US" sz="3200" dirty="0"/>
              <a:t>FUNCTION</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t>Flow of Energy to and from the Earth</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0" y="1295400"/>
            <a:ext cx="9144000" cy="5257800"/>
          </a:xfrm>
          <a:prstGeom prst="rect">
            <a:avLst/>
          </a:prstGeom>
          <a:noFill/>
          <a:ln w="9525">
            <a:noFill/>
            <a:miter lim="800000"/>
            <a:headEnd/>
            <a:tailEnd/>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371600"/>
            <a:ext cx="8229600" cy="4876799"/>
          </a:xfrm>
        </p:spPr>
        <p:txBody>
          <a:bodyPr>
            <a:normAutofit/>
          </a:bodyPr>
          <a:lstStyle/>
          <a:p>
            <a:pPr>
              <a:lnSpc>
                <a:spcPct val="80000"/>
              </a:lnSpc>
            </a:pPr>
            <a:endParaRPr lang="en-US" altLang="en-US" sz="3600" b="1" i="1" dirty="0"/>
          </a:p>
          <a:p>
            <a:pPr>
              <a:lnSpc>
                <a:spcPct val="80000"/>
              </a:lnSpc>
            </a:pPr>
            <a:r>
              <a:rPr lang="en-US" altLang="en-US" sz="3600" b="1" i="1" dirty="0"/>
              <a:t>flow of high-quality energy</a:t>
            </a:r>
            <a:r>
              <a:rPr lang="en-US" altLang="en-US" sz="3600" b="1" dirty="0"/>
              <a:t>:</a:t>
            </a:r>
          </a:p>
          <a:p>
            <a:pPr>
              <a:lnSpc>
                <a:spcPct val="80000"/>
              </a:lnSpc>
            </a:pPr>
            <a:endParaRPr lang="en-US" altLang="en-US" sz="3600" b="1" dirty="0"/>
          </a:p>
          <a:p>
            <a:pPr>
              <a:lnSpc>
                <a:spcPct val="80000"/>
              </a:lnSpc>
            </a:pPr>
            <a:endParaRPr lang="en-US" altLang="en-US" sz="3600" b="1" dirty="0"/>
          </a:p>
          <a:p>
            <a:pPr>
              <a:lnSpc>
                <a:spcPct val="80000"/>
              </a:lnSpc>
            </a:pPr>
            <a:r>
              <a:rPr lang="en-US" altLang="en-US" sz="3600" b="1" dirty="0"/>
              <a:t> </a:t>
            </a:r>
            <a:r>
              <a:rPr lang="en-US" altLang="en-US" sz="3200" b="1" dirty="0"/>
              <a:t>Sun → plants → living things → environment as heat → radiation to space </a:t>
            </a:r>
          </a:p>
          <a:p>
            <a:endParaRPr lang="en-US" dirty="0"/>
          </a:p>
        </p:txBody>
      </p:sp>
      <p:sp>
        <p:nvSpPr>
          <p:cNvPr id="3" name="Content Placeholder 2"/>
          <p:cNvSpPr>
            <a:spLocks noGrp="1"/>
          </p:cNvSpPr>
          <p:nvPr>
            <p:ph sz="quarter" idx="10"/>
          </p:nvPr>
        </p:nvSpPr>
        <p:spPr/>
        <p:txBody>
          <a:bodyPr/>
          <a:lstStyle/>
          <a:p>
            <a:r>
              <a:rPr lang="en-US" altLang="en-US" dirty="0"/>
              <a:t>Flow of energy  to Sustain Life on Earth</a:t>
            </a:r>
            <a:endParaRPr lang="en-US" dirty="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Source of energy</a:t>
            </a:r>
          </a:p>
          <a:p>
            <a:endParaRPr lang="en-US" dirty="0"/>
          </a:p>
        </p:txBody>
      </p:sp>
      <p:pic>
        <p:nvPicPr>
          <p:cNvPr id="1026" name="Picture 2" descr="Related image"/>
          <p:cNvPicPr>
            <a:picLocks noChangeAspect="1" noChangeArrowheads="1"/>
          </p:cNvPicPr>
          <p:nvPr/>
        </p:nvPicPr>
        <p:blipFill>
          <a:blip r:embed="rId2"/>
          <a:srcRect/>
          <a:stretch>
            <a:fillRect/>
          </a:stretch>
        </p:blipFill>
        <p:spPr bwMode="auto">
          <a:xfrm>
            <a:off x="0" y="1371600"/>
            <a:ext cx="4267200" cy="5105400"/>
          </a:xfrm>
          <a:prstGeom prst="rect">
            <a:avLst/>
          </a:prstGeom>
          <a:noFill/>
        </p:spPr>
      </p:pic>
      <p:pic>
        <p:nvPicPr>
          <p:cNvPr id="1028" name="Picture 4" descr="Image result for hydrothermal vents"/>
          <p:cNvPicPr>
            <a:picLocks noChangeAspect="1" noChangeArrowheads="1"/>
          </p:cNvPicPr>
          <p:nvPr/>
        </p:nvPicPr>
        <p:blipFill>
          <a:blip r:embed="rId3"/>
          <a:srcRect/>
          <a:stretch>
            <a:fillRect/>
          </a:stretch>
        </p:blipFill>
        <p:spPr bwMode="auto">
          <a:xfrm>
            <a:off x="4267200" y="3886200"/>
            <a:ext cx="4876800" cy="2590800"/>
          </a:xfrm>
          <a:prstGeom prst="rect">
            <a:avLst/>
          </a:prstGeom>
          <a:noFill/>
        </p:spPr>
      </p:pic>
      <p:pic>
        <p:nvPicPr>
          <p:cNvPr id="1030" name="Picture 6" descr="http://www.dreammountain.net/wp-content/uploads/2016/02/Hot-spring_Anthony-Stone.jpg"/>
          <p:cNvPicPr>
            <a:picLocks noChangeAspect="1" noChangeArrowheads="1"/>
          </p:cNvPicPr>
          <p:nvPr/>
        </p:nvPicPr>
        <p:blipFill>
          <a:blip r:embed="rId4"/>
          <a:srcRect/>
          <a:stretch>
            <a:fillRect/>
          </a:stretch>
        </p:blipFill>
        <p:spPr bwMode="auto">
          <a:xfrm>
            <a:off x="4343400" y="1371600"/>
            <a:ext cx="4800600" cy="2514600"/>
          </a:xfrm>
          <a:prstGeom prst="rect">
            <a:avLst/>
          </a:prstGeom>
          <a:noFill/>
        </p:spPr>
      </p:pic>
    </p:spTree>
    <p:extLst>
      <p:ext uri="{BB962C8B-B14F-4D97-AF65-F5344CB8AC3E}">
        <p14:creationId xmlns:p14="http://schemas.microsoft.com/office/powerpoint/2010/main" val="252983915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839200" cy="4983163"/>
          </a:xfrm>
        </p:spPr>
        <p:txBody>
          <a:bodyPr>
            <a:normAutofit/>
          </a:bodyPr>
          <a:lstStyle/>
          <a:p>
            <a:r>
              <a:rPr lang="en-US" dirty="0"/>
              <a:t>Ecosystems depend upon the ability of some organisms to convert inorganic compounds into food.</a:t>
            </a:r>
          </a:p>
          <a:p>
            <a:endParaRPr lang="en-US" dirty="0"/>
          </a:p>
          <a:p>
            <a:r>
              <a:rPr lang="en-US" b="1" dirty="0"/>
              <a:t>Photosynthesis </a:t>
            </a:r>
            <a:r>
              <a:rPr lang="en-US" dirty="0"/>
              <a:t>- source of energy – Sunlight</a:t>
            </a:r>
          </a:p>
          <a:p>
            <a:r>
              <a:rPr lang="en-US" sz="2000" dirty="0"/>
              <a:t>     </a:t>
            </a:r>
            <a:r>
              <a:rPr lang="pt-BR" sz="1800" dirty="0"/>
              <a:t>6</a:t>
            </a:r>
            <a:r>
              <a:rPr lang="pt-BR" sz="1800" b="1" dirty="0"/>
              <a:t>C</a:t>
            </a:r>
            <a:r>
              <a:rPr lang="pt-BR" sz="1800" dirty="0"/>
              <a:t>O</a:t>
            </a:r>
            <a:r>
              <a:rPr lang="pt-BR" sz="1800" baseline="-25000" dirty="0"/>
              <a:t>2</a:t>
            </a:r>
            <a:r>
              <a:rPr lang="pt-BR" sz="1800" dirty="0"/>
              <a:t>   +   12H</a:t>
            </a:r>
            <a:r>
              <a:rPr lang="pt-BR" sz="1800" baseline="-25000" dirty="0"/>
              <a:t>2</a:t>
            </a:r>
            <a:r>
              <a:rPr lang="pt-BR" sz="1800" b="1" dirty="0"/>
              <a:t>O</a:t>
            </a:r>
            <a:r>
              <a:rPr lang="pt-BR" sz="1800" dirty="0"/>
              <a:t>   +   Light Energy   →   </a:t>
            </a:r>
            <a:r>
              <a:rPr lang="pt-BR" sz="1800" b="1" dirty="0"/>
              <a:t>C</a:t>
            </a:r>
            <a:r>
              <a:rPr lang="pt-BR" sz="1800" baseline="-25000" dirty="0"/>
              <a:t>6</a:t>
            </a:r>
            <a:r>
              <a:rPr lang="pt-BR" sz="1800" dirty="0"/>
              <a:t>H</a:t>
            </a:r>
            <a:r>
              <a:rPr lang="pt-BR" sz="1800" baseline="-25000" dirty="0"/>
              <a:t>12</a:t>
            </a:r>
            <a:r>
              <a:rPr lang="pt-BR" sz="1800" dirty="0"/>
              <a:t>O</a:t>
            </a:r>
            <a:r>
              <a:rPr lang="pt-BR" sz="1800" baseline="-25000" dirty="0"/>
              <a:t>6</a:t>
            </a:r>
            <a:r>
              <a:rPr lang="pt-BR" sz="1800" dirty="0"/>
              <a:t>   +   6</a:t>
            </a:r>
            <a:r>
              <a:rPr lang="pt-BR" sz="1800" b="1" dirty="0"/>
              <a:t>O</a:t>
            </a:r>
            <a:r>
              <a:rPr lang="pt-BR" sz="1800" baseline="-25000" dirty="0"/>
              <a:t>2</a:t>
            </a:r>
            <a:r>
              <a:rPr lang="pt-BR" sz="1800" dirty="0"/>
              <a:t>   +   6H</a:t>
            </a:r>
            <a:r>
              <a:rPr lang="pt-BR" sz="1800" baseline="-25000" dirty="0"/>
              <a:t>2</a:t>
            </a:r>
            <a:r>
              <a:rPr lang="pt-BR" sz="1800" dirty="0"/>
              <a:t>O</a:t>
            </a:r>
            <a:r>
              <a:rPr lang="en-US" sz="1800" dirty="0"/>
              <a:t>(</a:t>
            </a:r>
            <a:r>
              <a:rPr lang="en-US" sz="2000" dirty="0"/>
              <a:t>oxygenic)</a:t>
            </a:r>
          </a:p>
          <a:p>
            <a:r>
              <a:rPr lang="pt-BR" sz="1800" b="1" dirty="0"/>
              <a:t>        C</a:t>
            </a:r>
            <a:r>
              <a:rPr lang="pt-BR" sz="1800" dirty="0"/>
              <a:t>O</a:t>
            </a:r>
            <a:r>
              <a:rPr lang="pt-BR" sz="1800" baseline="-25000" dirty="0"/>
              <a:t>2</a:t>
            </a:r>
            <a:r>
              <a:rPr lang="pt-BR" sz="1800" dirty="0"/>
              <a:t>   +   2H</a:t>
            </a:r>
            <a:r>
              <a:rPr lang="pt-BR" sz="1800" baseline="-25000" dirty="0"/>
              <a:t>2</a:t>
            </a:r>
            <a:r>
              <a:rPr lang="pt-BR" sz="1800" b="1" dirty="0"/>
              <a:t>S</a:t>
            </a:r>
            <a:r>
              <a:rPr lang="pt-BR" sz="1800" dirty="0"/>
              <a:t>   +   Light Energy   →   [</a:t>
            </a:r>
            <a:r>
              <a:rPr lang="pt-BR" sz="1800" b="1" dirty="0"/>
              <a:t>C</a:t>
            </a:r>
            <a:r>
              <a:rPr lang="pt-BR" sz="1800" dirty="0"/>
              <a:t>H</a:t>
            </a:r>
            <a:r>
              <a:rPr lang="pt-BR" sz="1800" baseline="-25000" dirty="0"/>
              <a:t>2</a:t>
            </a:r>
            <a:r>
              <a:rPr lang="pt-BR" sz="1800" dirty="0"/>
              <a:t>O]   +   2</a:t>
            </a:r>
            <a:r>
              <a:rPr lang="pt-BR" sz="1800" b="1" dirty="0"/>
              <a:t>S</a:t>
            </a:r>
            <a:r>
              <a:rPr lang="pt-BR" sz="1800" dirty="0"/>
              <a:t>   +   H</a:t>
            </a:r>
            <a:r>
              <a:rPr lang="pt-BR" sz="1800" baseline="-25000" dirty="0"/>
              <a:t>2</a:t>
            </a:r>
            <a:r>
              <a:rPr lang="pt-BR" sz="1800" dirty="0"/>
              <a:t>O(</a:t>
            </a:r>
            <a:r>
              <a:rPr lang="en-US" sz="2000" dirty="0" err="1"/>
              <a:t>anoxygenic</a:t>
            </a:r>
            <a:r>
              <a:rPr lang="en-US" sz="1800" dirty="0"/>
              <a:t>)</a:t>
            </a:r>
          </a:p>
          <a:p>
            <a:endParaRPr lang="en-US" dirty="0"/>
          </a:p>
          <a:p>
            <a:r>
              <a:rPr lang="en-US" b="1" dirty="0"/>
              <a:t>Chemosynthesis</a:t>
            </a:r>
            <a:r>
              <a:rPr lang="en-US" dirty="0"/>
              <a:t> - source of energy – chemicals</a:t>
            </a:r>
          </a:p>
          <a:p>
            <a:r>
              <a:rPr lang="pt-BR" dirty="0"/>
              <a:t>     </a:t>
            </a:r>
            <a:r>
              <a:rPr lang="pt-BR" sz="2000" dirty="0"/>
              <a:t>12</a:t>
            </a:r>
            <a:r>
              <a:rPr lang="pt-BR" sz="2000" b="1" dirty="0"/>
              <a:t>H</a:t>
            </a:r>
            <a:r>
              <a:rPr lang="pt-BR" sz="2000" baseline="-25000" dirty="0"/>
              <a:t>2</a:t>
            </a:r>
            <a:r>
              <a:rPr lang="pt-BR" sz="2000" b="1" dirty="0"/>
              <a:t>S   </a:t>
            </a:r>
            <a:r>
              <a:rPr lang="pt-BR" sz="2000" dirty="0"/>
              <a:t>+   6C</a:t>
            </a:r>
            <a:r>
              <a:rPr lang="pt-BR" sz="2000" b="1" dirty="0"/>
              <a:t>O</a:t>
            </a:r>
            <a:r>
              <a:rPr lang="pt-BR" sz="2000" baseline="-25000" dirty="0"/>
              <a:t>2</a:t>
            </a:r>
            <a:r>
              <a:rPr lang="pt-BR" sz="2000" dirty="0"/>
              <a:t>    →   C</a:t>
            </a:r>
            <a:r>
              <a:rPr lang="pt-BR" sz="2000" baseline="-25000" dirty="0"/>
              <a:t>6</a:t>
            </a:r>
            <a:r>
              <a:rPr lang="pt-BR" sz="2000" b="1" dirty="0"/>
              <a:t>H</a:t>
            </a:r>
            <a:r>
              <a:rPr lang="pt-BR" sz="2000" baseline="-25000" dirty="0"/>
              <a:t>12</a:t>
            </a:r>
            <a:r>
              <a:rPr lang="pt-BR" sz="2000" b="1" dirty="0"/>
              <a:t>O</a:t>
            </a:r>
            <a:r>
              <a:rPr lang="pt-BR" sz="2000" baseline="-25000" dirty="0"/>
              <a:t>6</a:t>
            </a:r>
            <a:r>
              <a:rPr lang="pt-BR" sz="2000" dirty="0"/>
              <a:t> (Glucose)   + 6</a:t>
            </a:r>
            <a:r>
              <a:rPr lang="pt-BR" sz="2000" b="1" dirty="0"/>
              <a:t>H</a:t>
            </a:r>
            <a:r>
              <a:rPr lang="pt-BR" sz="2000" baseline="-25000" dirty="0"/>
              <a:t>2</a:t>
            </a:r>
            <a:r>
              <a:rPr lang="pt-BR" sz="2000" b="1" dirty="0"/>
              <a:t>O</a:t>
            </a:r>
            <a:r>
              <a:rPr lang="pt-BR" sz="2000" dirty="0"/>
              <a:t>   +    12</a:t>
            </a:r>
            <a:r>
              <a:rPr lang="pt-BR" sz="2000" b="1" dirty="0"/>
              <a:t>S</a:t>
            </a:r>
            <a:endParaRPr lang="en-US" dirty="0"/>
          </a:p>
        </p:txBody>
      </p:sp>
      <p:sp>
        <p:nvSpPr>
          <p:cNvPr id="3" name="Content Placeholder 2"/>
          <p:cNvSpPr>
            <a:spLocks noGrp="1"/>
          </p:cNvSpPr>
          <p:nvPr>
            <p:ph sz="quarter" idx="10"/>
          </p:nvPr>
        </p:nvSpPr>
        <p:spPr/>
        <p:txBody>
          <a:bodyPr/>
          <a:lstStyle/>
          <a:p>
            <a:r>
              <a:rPr lang="en-US" dirty="0"/>
              <a:t>Source of energy</a:t>
            </a:r>
          </a:p>
        </p:txBody>
      </p:sp>
    </p:spTree>
    <p:extLst>
      <p:ext uri="{BB962C8B-B14F-4D97-AF65-F5344CB8AC3E}">
        <p14:creationId xmlns:p14="http://schemas.microsoft.com/office/powerpoint/2010/main" val="201147516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5410200"/>
            <a:ext cx="8534400" cy="1143000"/>
          </a:xfrm>
        </p:spPr>
        <p:txBody>
          <a:bodyPr/>
          <a:lstStyle/>
          <a:p>
            <a:r>
              <a:rPr lang="en-US" dirty="0"/>
              <a:t> a tubeworm “bush,” which mines for sulfide in the carbonate substrate with their roots.</a:t>
            </a:r>
          </a:p>
        </p:txBody>
      </p:sp>
      <p:sp>
        <p:nvSpPr>
          <p:cNvPr id="3" name="Content Placeholder 2"/>
          <p:cNvSpPr>
            <a:spLocks noGrp="1"/>
          </p:cNvSpPr>
          <p:nvPr>
            <p:ph sz="quarter" idx="10"/>
          </p:nvPr>
        </p:nvSpPr>
        <p:spPr/>
        <p:txBody>
          <a:bodyPr/>
          <a:lstStyle/>
          <a:p>
            <a:r>
              <a:rPr lang="en-US" dirty="0"/>
              <a:t>Chemosynthesis</a:t>
            </a:r>
          </a:p>
        </p:txBody>
      </p:sp>
      <p:pic>
        <p:nvPicPr>
          <p:cNvPr id="1026" name="Picture 2" descr="Close up of a tubeworm “bush”, which mines for sulfide in the carbonate substrate with their roots. The sulfide is metabolized by bacteria living in the tubeworms, and the energy produced sustains both organisms. It is a classic symbiotic relationship. Lophelia II 2010 Expedition, NOAA-OER/BOEMRE."/>
          <p:cNvPicPr>
            <a:picLocks noChangeAspect="1" noChangeArrowheads="1"/>
          </p:cNvPicPr>
          <p:nvPr/>
        </p:nvPicPr>
        <p:blipFill>
          <a:blip r:embed="rId2" cstate="print"/>
          <a:srcRect/>
          <a:stretch>
            <a:fillRect/>
          </a:stretch>
        </p:blipFill>
        <p:spPr bwMode="auto">
          <a:xfrm>
            <a:off x="0" y="1066800"/>
            <a:ext cx="9144000" cy="4181475"/>
          </a:xfrm>
          <a:prstGeom prst="rect">
            <a:avLst/>
          </a:prstGeom>
          <a:noFill/>
        </p:spPr>
      </p:pic>
    </p:spTree>
    <p:extLst>
      <p:ext uri="{BB962C8B-B14F-4D97-AF65-F5344CB8AC3E}">
        <p14:creationId xmlns:p14="http://schemas.microsoft.com/office/powerpoint/2010/main" val="167621282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830763"/>
          </a:xfrm>
        </p:spPr>
        <p:txBody>
          <a:bodyPr/>
          <a:lstStyle/>
          <a:p>
            <a:pPr>
              <a:buFont typeface="Arial" pitchFamily="34" charset="0"/>
              <a:buChar char="•"/>
            </a:pPr>
            <a:r>
              <a:rPr lang="en-US" i="1" dirty="0"/>
              <a:t>Hydrothermal vents are fissures in the deep ocean crust where super-heated lava and magma seep, releasing dissolved chemicals when coming in contact with the deep ocean’s cold water</a:t>
            </a:r>
          </a:p>
          <a:p>
            <a:pPr>
              <a:buFont typeface="Arial" pitchFamily="34" charset="0"/>
              <a:buChar char="•"/>
            </a:pPr>
            <a:endParaRPr lang="en-US" i="1" dirty="0"/>
          </a:p>
          <a:p>
            <a:pPr>
              <a:buFont typeface="Arial" pitchFamily="34" charset="0"/>
              <a:buChar char="•"/>
            </a:pPr>
            <a:r>
              <a:rPr lang="en-US" dirty="0"/>
              <a:t> located very deep into the ocean </a:t>
            </a:r>
          </a:p>
          <a:p>
            <a:endParaRPr lang="en-US" dirty="0"/>
          </a:p>
          <a:p>
            <a:r>
              <a:rPr lang="en-US" dirty="0"/>
              <a:t>Examples:</a:t>
            </a:r>
          </a:p>
          <a:p>
            <a:r>
              <a:rPr lang="en-US" b="1" i="1" dirty="0"/>
              <a:t>nitrifying bacteria, sulfur-oxidizing bacteria, sulfur-reducing bacteria, iron-oxidizing bacteria, </a:t>
            </a:r>
            <a:r>
              <a:rPr lang="en-US" b="1" i="1" dirty="0" err="1"/>
              <a:t>halobacterium</a:t>
            </a:r>
            <a:r>
              <a:rPr lang="en-US" b="1" i="1" dirty="0"/>
              <a:t> etc</a:t>
            </a:r>
          </a:p>
        </p:txBody>
      </p:sp>
      <p:sp>
        <p:nvSpPr>
          <p:cNvPr id="3" name="Content Placeholder 2"/>
          <p:cNvSpPr>
            <a:spLocks noGrp="1"/>
          </p:cNvSpPr>
          <p:nvPr>
            <p:ph sz="quarter" idx="10"/>
          </p:nvPr>
        </p:nvSpPr>
        <p:spPr/>
        <p:txBody>
          <a:bodyPr/>
          <a:lstStyle/>
          <a:p>
            <a:r>
              <a:rPr lang="en-US" dirty="0"/>
              <a:t>Chemosynthetic Bacteria in Hydrothermal Vents</a:t>
            </a:r>
          </a:p>
          <a:p>
            <a:endParaRPr lang="en-US" dirty="0"/>
          </a:p>
        </p:txBody>
      </p:sp>
    </p:spTree>
    <p:extLst>
      <p:ext uri="{BB962C8B-B14F-4D97-AF65-F5344CB8AC3E}">
        <p14:creationId xmlns:p14="http://schemas.microsoft.com/office/powerpoint/2010/main" val="379776696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83163"/>
          </a:xfrm>
        </p:spPr>
        <p:txBody>
          <a:bodyPr>
            <a:normAutofit fontScale="70000" lnSpcReduction="20000"/>
          </a:bodyPr>
          <a:lstStyle/>
          <a:p>
            <a:pPr fontAlgn="t"/>
            <a:r>
              <a:rPr lang="en-US" dirty="0"/>
              <a:t> </a:t>
            </a:r>
            <a:br>
              <a:rPr lang="en-US" sz="2600" dirty="0"/>
            </a:br>
            <a:r>
              <a:rPr lang="en-US" sz="2600" dirty="0"/>
              <a:t>1.) </a:t>
            </a:r>
            <a:r>
              <a:rPr lang="en-US" sz="3400" dirty="0"/>
              <a:t>Where does the energy to fuel this process come from? </a:t>
            </a:r>
          </a:p>
          <a:p>
            <a:pPr fontAlgn="t"/>
            <a:endParaRPr lang="en-US" sz="3400" dirty="0"/>
          </a:p>
          <a:p>
            <a:pPr fontAlgn="t"/>
            <a:br>
              <a:rPr lang="en-US" sz="3400" dirty="0"/>
            </a:br>
            <a:r>
              <a:rPr lang="en-US" sz="3400" dirty="0"/>
              <a:t>2.) What kind of cells are the factory for this process?</a:t>
            </a:r>
          </a:p>
          <a:p>
            <a:pPr fontAlgn="t"/>
            <a:endParaRPr lang="en-US" sz="3400" dirty="0"/>
          </a:p>
          <a:p>
            <a:pPr fontAlgn="t"/>
            <a:br>
              <a:rPr lang="en-US" sz="3400" dirty="0"/>
            </a:br>
            <a:r>
              <a:rPr lang="en-US" sz="3400" dirty="0"/>
              <a:t>3.) What kind of food is produced in this process?</a:t>
            </a:r>
          </a:p>
          <a:p>
            <a:pPr fontAlgn="t"/>
            <a:endParaRPr lang="en-US" sz="3400" dirty="0"/>
          </a:p>
          <a:p>
            <a:pPr fontAlgn="t"/>
            <a:br>
              <a:rPr lang="en-US" sz="3400" dirty="0"/>
            </a:br>
            <a:r>
              <a:rPr lang="en-US" sz="3400" dirty="0"/>
              <a:t>4.) What gets sent out into the environment by the organism at the end of the process?</a:t>
            </a:r>
          </a:p>
          <a:p>
            <a:pPr fontAlgn="t"/>
            <a:endParaRPr lang="en-US" dirty="0"/>
          </a:p>
          <a:p>
            <a:br>
              <a:rPr lang="en-US" dirty="0"/>
            </a:br>
            <a:endParaRPr lang="en-US" dirty="0"/>
          </a:p>
        </p:txBody>
      </p:sp>
      <p:sp>
        <p:nvSpPr>
          <p:cNvPr id="3" name="Content Placeholder 2"/>
          <p:cNvSpPr>
            <a:spLocks noGrp="1"/>
          </p:cNvSpPr>
          <p:nvPr>
            <p:ph sz="quarter" idx="10"/>
          </p:nvPr>
        </p:nvSpPr>
        <p:spPr/>
        <p:txBody>
          <a:bodyPr/>
          <a:lstStyle/>
          <a:p>
            <a:r>
              <a:rPr lang="en-US" b="0" dirty="0"/>
              <a:t>Chemosynthesis and Photosynthesis</a:t>
            </a:r>
            <a:endParaRPr lang="en-US" dirty="0"/>
          </a:p>
        </p:txBody>
      </p:sp>
    </p:spTree>
    <p:extLst>
      <p:ext uri="{BB962C8B-B14F-4D97-AF65-F5344CB8AC3E}">
        <p14:creationId xmlns:p14="http://schemas.microsoft.com/office/powerpoint/2010/main" val="149844210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06963"/>
          </a:xfrm>
        </p:spPr>
        <p:txBody>
          <a:bodyPr/>
          <a:lstStyle/>
          <a:p>
            <a:pPr>
              <a:buFont typeface="Arial" pitchFamily="34" charset="0"/>
              <a:buChar char="•"/>
            </a:pPr>
            <a:r>
              <a:rPr lang="en-US" sz="3200" dirty="0"/>
              <a:t>Needs carbon dioxide to produce the carbohydrates</a:t>
            </a:r>
          </a:p>
          <a:p>
            <a:pPr>
              <a:buFont typeface="Arial" pitchFamily="34" charset="0"/>
              <a:buChar char="•"/>
            </a:pPr>
            <a:endParaRPr lang="en-US" sz="3200" dirty="0"/>
          </a:p>
          <a:p>
            <a:pPr>
              <a:buFont typeface="Arial" pitchFamily="34" charset="0"/>
              <a:buChar char="•"/>
            </a:pPr>
            <a:r>
              <a:rPr lang="en-US" sz="3200" dirty="0"/>
              <a:t> needs an energy source to fuel the reactions</a:t>
            </a:r>
          </a:p>
          <a:p>
            <a:pPr>
              <a:buFont typeface="Arial" pitchFamily="34" charset="0"/>
              <a:buChar char="•"/>
            </a:pPr>
            <a:endParaRPr lang="en-US" sz="3200" dirty="0"/>
          </a:p>
          <a:p>
            <a:pPr>
              <a:buFont typeface="Arial" pitchFamily="34" charset="0"/>
              <a:buChar char="•"/>
            </a:pPr>
            <a:r>
              <a:rPr lang="en-US" sz="3200" dirty="0"/>
              <a:t>  result in food for the organisms-supporting the circle of life</a:t>
            </a:r>
            <a:r>
              <a:rPr lang="en-US" dirty="0"/>
              <a:t>.</a:t>
            </a:r>
          </a:p>
        </p:txBody>
      </p:sp>
      <p:sp>
        <p:nvSpPr>
          <p:cNvPr id="3" name="Content Placeholder 2"/>
          <p:cNvSpPr>
            <a:spLocks noGrp="1"/>
          </p:cNvSpPr>
          <p:nvPr>
            <p:ph sz="quarter" idx="10"/>
          </p:nvPr>
        </p:nvSpPr>
        <p:spPr/>
        <p:txBody>
          <a:bodyPr/>
          <a:lstStyle/>
          <a:p>
            <a:r>
              <a:rPr lang="en-US" b="0" dirty="0"/>
              <a:t>           Similarities……</a:t>
            </a:r>
            <a:endParaRPr lang="en-US" dirty="0"/>
          </a:p>
        </p:txBody>
      </p:sp>
    </p:spTree>
    <p:extLst>
      <p:ext uri="{BB962C8B-B14F-4D97-AF65-F5344CB8AC3E}">
        <p14:creationId xmlns:p14="http://schemas.microsoft.com/office/powerpoint/2010/main" val="42272833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slide(fromBottom)">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slide(fromBottom)">
                                      <p:cBhvr>
                                        <p:cTn id="12" dur="20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slide(fromBottom)">
                                      <p:cBhvr>
                                        <p:cTn id="17" dur="20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t>Components  of Ecosystem</a:t>
            </a:r>
            <a:endParaRPr lang="en-US" dirty="0"/>
          </a:p>
        </p:txBody>
      </p:sp>
      <p:pic>
        <p:nvPicPr>
          <p:cNvPr id="4" name="Picture 6" descr="0311"/>
          <p:cNvPicPr>
            <a:picLocks noChangeAspect="1" noChangeArrowheads="1"/>
          </p:cNvPicPr>
          <p:nvPr/>
        </p:nvPicPr>
        <p:blipFill>
          <a:blip r:embed="rId2" cstate="print"/>
          <a:srcRect/>
          <a:stretch>
            <a:fillRect/>
          </a:stretch>
        </p:blipFill>
        <p:spPr>
          <a:xfrm>
            <a:off x="152400" y="1524000"/>
            <a:ext cx="8763000" cy="4953000"/>
          </a:xfrm>
          <a:prstGeom prst="rect">
            <a:avLst/>
          </a:prstGeom>
          <a:noFill/>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534400" cy="4983163"/>
          </a:xfrm>
        </p:spPr>
        <p:txBody>
          <a:bodyPr>
            <a:normAutofit/>
          </a:bodyPr>
          <a:lstStyle/>
          <a:p>
            <a:r>
              <a:rPr lang="en-US" altLang="en-US" sz="3900" b="1" i="1" dirty="0">
                <a:solidFill>
                  <a:srgbClr val="C00000"/>
                </a:solidFill>
              </a:rPr>
              <a:t>What sustain life on earth?</a:t>
            </a:r>
          </a:p>
          <a:p>
            <a:pPr>
              <a:buFont typeface="Arial" pitchFamily="34" charset="0"/>
              <a:buChar char="•"/>
            </a:pPr>
            <a:r>
              <a:rPr lang="en-US" sz="3200" dirty="0">
                <a:solidFill>
                  <a:schemeClr val="accent2">
                    <a:lumMod val="50000"/>
                  </a:schemeClr>
                </a:solidFill>
              </a:rPr>
              <a:t>Components of Earth</a:t>
            </a:r>
          </a:p>
          <a:p>
            <a:pPr>
              <a:buFont typeface="Arial" pitchFamily="34" charset="0"/>
              <a:buChar char="•"/>
            </a:pPr>
            <a:r>
              <a:rPr lang="en-US" sz="3200" dirty="0"/>
              <a:t> Flow of high-quality (Usable) energy from the sun</a:t>
            </a:r>
            <a:endParaRPr lang="en-US" sz="3200" dirty="0">
              <a:solidFill>
                <a:schemeClr val="accent2">
                  <a:lumMod val="50000"/>
                </a:schemeClr>
              </a:solidFill>
            </a:endParaRPr>
          </a:p>
          <a:p>
            <a:pPr>
              <a:buFont typeface="Arial" pitchFamily="34" charset="0"/>
              <a:buChar char="•"/>
            </a:pPr>
            <a:r>
              <a:rPr lang="en-US" sz="3200" dirty="0"/>
              <a:t>Cycling of matter or nutrients needed for survival. </a:t>
            </a:r>
          </a:p>
          <a:p>
            <a:pPr>
              <a:buFont typeface="Arial" pitchFamily="34" charset="0"/>
              <a:buChar char="•"/>
            </a:pPr>
            <a:r>
              <a:rPr lang="en-US" sz="3200" dirty="0"/>
              <a:t>G</a:t>
            </a:r>
            <a:r>
              <a:rPr lang="en-US" sz="3200"/>
              <a:t>ravity</a:t>
            </a:r>
            <a:endParaRPr lang="en-US" sz="2800" dirty="0">
              <a:solidFill>
                <a:schemeClr val="accent2">
                  <a:lumMod val="50000"/>
                </a:schemeClr>
              </a:solidFill>
            </a:endParaRPr>
          </a:p>
        </p:txBody>
      </p:sp>
      <p:sp>
        <p:nvSpPr>
          <p:cNvPr id="3" name="Content Placeholder 2"/>
          <p:cNvSpPr>
            <a:spLocks noGrp="1"/>
          </p:cNvSpPr>
          <p:nvPr>
            <p:ph sz="quarter" idx="10"/>
          </p:nvPr>
        </p:nvSpPr>
        <p:spPr/>
        <p:txBody>
          <a:bodyPr/>
          <a:lstStyle/>
          <a:p>
            <a:r>
              <a:rPr lang="en-US" dirty="0"/>
              <a:t>Environment and Ecosystem</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slide(fromBottom)">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slide(fromBottom)">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slide(fromBottom)">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slide(fromBottom)">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93837"/>
            <a:ext cx="8763000" cy="4525963"/>
          </a:xfrm>
        </p:spPr>
        <p:txBody>
          <a:bodyPr>
            <a:normAutofit/>
          </a:bodyPr>
          <a:lstStyle/>
          <a:p>
            <a:r>
              <a:rPr lang="en-GB" dirty="0"/>
              <a:t>Productivity(kg m</a:t>
            </a:r>
            <a:r>
              <a:rPr lang="en-GB" baseline="30000" dirty="0"/>
              <a:t>–2</a:t>
            </a:r>
            <a:r>
              <a:rPr lang="en-GB" dirty="0"/>
              <a:t> day</a:t>
            </a:r>
            <a:r>
              <a:rPr lang="en-GB" baseline="30000" dirty="0"/>
              <a:t>–1</a:t>
            </a:r>
            <a:r>
              <a:rPr lang="en-GB" dirty="0"/>
              <a:t>)the rate of generation of biomass in an ecosystem</a:t>
            </a:r>
          </a:p>
          <a:p>
            <a:endParaRPr lang="en-GB" b="1" dirty="0"/>
          </a:p>
          <a:p>
            <a:r>
              <a:rPr lang="en-GB" b="1" dirty="0"/>
              <a:t>Primary Production</a:t>
            </a:r>
            <a:endParaRPr lang="en-GB" dirty="0"/>
          </a:p>
          <a:p>
            <a:r>
              <a:rPr lang="en-GB" dirty="0"/>
              <a:t>Primary production describes the production of chemical energy in organic compounds by </a:t>
            </a:r>
            <a:r>
              <a:rPr lang="en-GB" u="sng" dirty="0"/>
              <a:t>producers</a:t>
            </a:r>
            <a:endParaRPr lang="en-GB" dirty="0"/>
          </a:p>
          <a:p>
            <a:r>
              <a:rPr lang="en-GB" dirty="0"/>
              <a:t>The main source of energy for primary production is sunlight, but a fraction may be driven by chemosynthesis </a:t>
            </a:r>
          </a:p>
        </p:txBody>
      </p:sp>
      <p:sp>
        <p:nvSpPr>
          <p:cNvPr id="3" name="Content Placeholder 2"/>
          <p:cNvSpPr>
            <a:spLocks noGrp="1"/>
          </p:cNvSpPr>
          <p:nvPr>
            <p:ph sz="quarter" idx="10"/>
          </p:nvPr>
        </p:nvSpPr>
        <p:spPr/>
        <p:txBody>
          <a:bodyPr/>
          <a:lstStyle/>
          <a:p>
            <a:r>
              <a:rPr lang="en-GB" dirty="0"/>
              <a:t>Ecological Productivity</a:t>
            </a:r>
          </a:p>
          <a:p>
            <a:endParaRPr lang="en-GB" dirty="0"/>
          </a:p>
        </p:txBody>
      </p:sp>
    </p:spTree>
    <p:extLst>
      <p:ext uri="{BB962C8B-B14F-4D97-AF65-F5344CB8AC3E}">
        <p14:creationId xmlns:p14="http://schemas.microsoft.com/office/powerpoint/2010/main" val="147197783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830763"/>
          </a:xfrm>
        </p:spPr>
        <p:txBody>
          <a:bodyPr/>
          <a:lstStyle/>
          <a:p>
            <a:pPr>
              <a:buFont typeface="Arial" pitchFamily="34" charset="0"/>
              <a:buChar char="•"/>
            </a:pPr>
            <a:r>
              <a:rPr lang="en-US" altLang="en-US" b="1" i="1" dirty="0"/>
              <a:t>Some Ecosystems Produce Plant Matter Faster Than Others Do</a:t>
            </a:r>
          </a:p>
          <a:p>
            <a:endParaRPr lang="en-US" altLang="en-US" dirty="0"/>
          </a:p>
          <a:p>
            <a:pPr>
              <a:lnSpc>
                <a:spcPct val="90000"/>
              </a:lnSpc>
            </a:pPr>
            <a:r>
              <a:rPr lang="en-US" altLang="en-US" b="1" dirty="0">
                <a:solidFill>
                  <a:srgbClr val="1F881A"/>
                </a:solidFill>
              </a:rPr>
              <a:t>Gross primary productivity (GPP)</a:t>
            </a:r>
          </a:p>
          <a:p>
            <a:pPr lvl="1">
              <a:lnSpc>
                <a:spcPct val="90000"/>
              </a:lnSpc>
            </a:pPr>
            <a:r>
              <a:rPr lang="en-US" altLang="en-US" sz="2400" dirty="0"/>
              <a:t>Rate at which an ecosystem’s producers convert solar energy to chemical energy and biomass</a:t>
            </a:r>
          </a:p>
          <a:p>
            <a:pPr lvl="1">
              <a:lnSpc>
                <a:spcPct val="90000"/>
              </a:lnSpc>
              <a:buNone/>
            </a:pPr>
            <a:endParaRPr lang="en-US" altLang="en-US" dirty="0"/>
          </a:p>
          <a:p>
            <a:pPr>
              <a:lnSpc>
                <a:spcPct val="90000"/>
              </a:lnSpc>
            </a:pPr>
            <a:r>
              <a:rPr lang="en-US" altLang="en-US" b="1" dirty="0">
                <a:solidFill>
                  <a:srgbClr val="1F881A"/>
                </a:solidFill>
              </a:rPr>
              <a:t>Net primary productivity (NPP)</a:t>
            </a:r>
          </a:p>
          <a:p>
            <a:pPr lvl="1">
              <a:lnSpc>
                <a:spcPct val="90000"/>
              </a:lnSpc>
            </a:pPr>
            <a:r>
              <a:rPr lang="en-US" altLang="en-US" sz="2000" dirty="0"/>
              <a:t>Rate at which an ecosystem’s producers convert solar energy to chemical energy, minus the rate at which producers use energy for aerobic respiration</a:t>
            </a:r>
          </a:p>
          <a:p>
            <a:pPr lvl="1">
              <a:lnSpc>
                <a:spcPct val="90000"/>
              </a:lnSpc>
            </a:pPr>
            <a:r>
              <a:rPr lang="en-US" altLang="en-US" sz="2000" dirty="0"/>
              <a:t>Ecosystems and life zones differ in their NPP</a:t>
            </a:r>
          </a:p>
          <a:p>
            <a:endParaRPr lang="en-US" dirty="0"/>
          </a:p>
        </p:txBody>
      </p:sp>
      <p:sp>
        <p:nvSpPr>
          <p:cNvPr id="3" name="Content Placeholder 2"/>
          <p:cNvSpPr>
            <a:spLocks noGrp="1"/>
          </p:cNvSpPr>
          <p:nvPr>
            <p:ph sz="quarter" idx="10"/>
          </p:nvPr>
        </p:nvSpPr>
        <p:spPr/>
        <p:txBody>
          <a:bodyPr/>
          <a:lstStyle/>
          <a:p>
            <a:r>
              <a:rPr lang="en-US" altLang="en-US" dirty="0">
                <a:solidFill>
                  <a:srgbClr val="1F881A"/>
                </a:solidFill>
              </a:rPr>
              <a:t>Primary Productivity</a:t>
            </a:r>
            <a:endParaRPr lang="en-US"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fontScale="85000" lnSpcReduction="10000"/>
          </a:bodyPr>
          <a:lstStyle/>
          <a:p>
            <a:r>
              <a:rPr lang="en-US" altLang="en-US" dirty="0"/>
              <a:t>Estimated Annual Average NPP in Major Life Zones and Ecosystems</a:t>
            </a:r>
            <a:endParaRPr lang="en-US" dirty="0"/>
          </a:p>
        </p:txBody>
      </p:sp>
      <p:pic>
        <p:nvPicPr>
          <p:cNvPr id="26626" name="Picture 2"/>
          <p:cNvPicPr>
            <a:picLocks noChangeAspect="1" noChangeArrowheads="1"/>
          </p:cNvPicPr>
          <p:nvPr/>
        </p:nvPicPr>
        <p:blipFill>
          <a:blip r:embed="rId2" cstate="print"/>
          <a:srcRect/>
          <a:stretch>
            <a:fillRect/>
          </a:stretch>
        </p:blipFill>
        <p:spPr bwMode="auto">
          <a:xfrm>
            <a:off x="0" y="1371600"/>
            <a:ext cx="9143999" cy="5105400"/>
          </a:xfrm>
          <a:prstGeom prst="rect">
            <a:avLst/>
          </a:prstGeom>
          <a:noFill/>
          <a:ln w="9525">
            <a:noFill/>
            <a:miter lim="800000"/>
            <a:headEnd/>
            <a:tailEnd/>
          </a:ln>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1477963"/>
          </a:xfrm>
        </p:spPr>
        <p:txBody>
          <a:bodyPr/>
          <a:lstStyle/>
          <a:p>
            <a:r>
              <a:rPr lang="en-US" altLang="en-US" i="1" dirty="0"/>
              <a:t>As energy flows through ecosystems in food chains and webs, the amount of chemical energy available to organisms at each succeeding feeding level decreases</a:t>
            </a:r>
            <a:endParaRPr lang="en-US" dirty="0"/>
          </a:p>
        </p:txBody>
      </p:sp>
      <p:sp>
        <p:nvSpPr>
          <p:cNvPr id="3" name="Content Placeholder 2"/>
          <p:cNvSpPr>
            <a:spLocks noGrp="1"/>
          </p:cNvSpPr>
          <p:nvPr>
            <p:ph sz="quarter" idx="10"/>
          </p:nvPr>
        </p:nvSpPr>
        <p:spPr/>
        <p:txBody>
          <a:bodyPr>
            <a:normAutofit/>
          </a:bodyPr>
          <a:lstStyle/>
          <a:p>
            <a:r>
              <a:rPr lang="en-US" altLang="en-US" sz="3200" i="1" dirty="0"/>
              <a:t>What Happens to Energy in </a:t>
            </a:r>
            <a:br>
              <a:rPr lang="en-US" altLang="en-US" sz="3200" i="1" dirty="0"/>
            </a:br>
            <a:r>
              <a:rPr lang="en-US" altLang="en-US" sz="3200" i="1" dirty="0"/>
              <a:t>an Ecosystem?</a:t>
            </a:r>
            <a:endParaRPr lang="en-US" sz="3200" dirty="0"/>
          </a:p>
        </p:txBody>
      </p:sp>
      <p:pic>
        <p:nvPicPr>
          <p:cNvPr id="4" name="Picture 4" descr="0312"/>
          <p:cNvPicPr>
            <a:picLocks noChangeAspect="1" noChangeArrowheads="1"/>
          </p:cNvPicPr>
          <p:nvPr/>
        </p:nvPicPr>
        <p:blipFill>
          <a:blip r:embed="rId2" cstate="print"/>
          <a:srcRect/>
          <a:stretch>
            <a:fillRect/>
          </a:stretch>
        </p:blipFill>
        <p:spPr bwMode="auto">
          <a:xfrm>
            <a:off x="0" y="2851150"/>
            <a:ext cx="8686800" cy="4006850"/>
          </a:xfrm>
          <a:prstGeom prst="rect">
            <a:avLst/>
          </a:prstGeom>
          <a:noFill/>
          <a:ln w="9525">
            <a:noFill/>
            <a:miter lim="800000"/>
            <a:headEnd/>
            <a:tailEnd/>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828800"/>
            <a:ext cx="8229600" cy="4191000"/>
          </a:xfrm>
        </p:spPr>
        <p:txBody>
          <a:bodyPr>
            <a:normAutofit/>
          </a:bodyPr>
          <a:lstStyle/>
          <a:p>
            <a:pPr>
              <a:buFont typeface="Arial" pitchFamily="34" charset="0"/>
              <a:buChar char="•"/>
            </a:pPr>
            <a:r>
              <a:rPr lang="en-US" sz="2800" dirty="0"/>
              <a:t>Energy transfer through food chain and food web not very energy efficient-as </a:t>
            </a:r>
            <a:r>
              <a:rPr lang="en-US" sz="2800" dirty="0" err="1"/>
              <a:t>usuable</a:t>
            </a:r>
            <a:r>
              <a:rPr lang="en-US" sz="2800" dirty="0"/>
              <a:t> chemical energy in every stage  is degraded and lost as low quality energy (Heat)</a:t>
            </a:r>
          </a:p>
          <a:p>
            <a:pPr>
              <a:buFont typeface="Arial" pitchFamily="34" charset="0"/>
              <a:buChar char="•"/>
            </a:pPr>
            <a:r>
              <a:rPr lang="en-US" sz="2800" dirty="0"/>
              <a:t>Very low chemical energy is available after 4 or 5 tropic level transfer</a:t>
            </a:r>
          </a:p>
          <a:p>
            <a:pPr>
              <a:buFont typeface="Arial" pitchFamily="34" charset="0"/>
              <a:buChar char="•"/>
            </a:pPr>
            <a:r>
              <a:rPr lang="en-US" sz="2800" dirty="0"/>
              <a:t>Less no of higher tropic level organism than lower tropic level organism</a:t>
            </a:r>
          </a:p>
        </p:txBody>
      </p:sp>
      <p:sp>
        <p:nvSpPr>
          <p:cNvPr id="4" name="Rectangle 3"/>
          <p:cNvSpPr/>
          <p:nvPr/>
        </p:nvSpPr>
        <p:spPr>
          <a:xfrm>
            <a:off x="2286000" y="2690336"/>
            <a:ext cx="4572000" cy="369332"/>
          </a:xfrm>
          <a:prstGeom prst="rect">
            <a:avLst/>
          </a:prstGeom>
        </p:spPr>
        <p:txBody>
          <a:bodyPr>
            <a:spAutoFit/>
          </a:bodyPr>
          <a:lstStyle/>
          <a:p>
            <a:endParaRPr lang="en-US" dirty="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5943600"/>
            <a:ext cx="8991600" cy="533400"/>
          </a:xfrm>
        </p:spPr>
        <p:txBody>
          <a:bodyPr>
            <a:normAutofit fontScale="92500"/>
          </a:bodyPr>
          <a:lstStyle/>
          <a:p>
            <a:r>
              <a:rPr lang="en-US" altLang="en-US" b="1" i="1" noProof="1">
                <a:solidFill>
                  <a:srgbClr val="C00000"/>
                </a:solidFill>
                <a:ea typeface="ＭＳ Ｐゴシック" pitchFamily="34" charset="-128"/>
              </a:rPr>
              <a:t> ie.vegetarian diet is more energy efficient than a meat-based diet</a:t>
            </a:r>
            <a:endParaRPr lang="en-US" b="1" i="1" dirty="0">
              <a:solidFill>
                <a:srgbClr val="C00000"/>
              </a:solidFill>
            </a:endParaRPr>
          </a:p>
        </p:txBody>
      </p:sp>
      <p:sp>
        <p:nvSpPr>
          <p:cNvPr id="3" name="Content Placeholder 2"/>
          <p:cNvSpPr>
            <a:spLocks noGrp="1"/>
          </p:cNvSpPr>
          <p:nvPr>
            <p:ph sz="quarter" idx="10"/>
          </p:nvPr>
        </p:nvSpPr>
        <p:spPr/>
        <p:txBody>
          <a:bodyPr/>
          <a:lstStyle/>
          <a:p>
            <a:r>
              <a:rPr lang="en-US" altLang="en-US" dirty="0"/>
              <a:t>Pyramid of Energy Flow</a:t>
            </a:r>
            <a:endParaRPr lang="en-US" dirty="0"/>
          </a:p>
        </p:txBody>
      </p:sp>
      <p:pic>
        <p:nvPicPr>
          <p:cNvPr id="4" name="Picture 4" descr="0314"/>
          <p:cNvPicPr>
            <a:picLocks noChangeAspect="1" noChangeArrowheads="1"/>
          </p:cNvPicPr>
          <p:nvPr/>
        </p:nvPicPr>
        <p:blipFill>
          <a:blip r:embed="rId2" cstate="print"/>
          <a:srcRect/>
          <a:stretch>
            <a:fillRect/>
          </a:stretch>
        </p:blipFill>
        <p:spPr bwMode="auto">
          <a:xfrm>
            <a:off x="457200" y="1371600"/>
            <a:ext cx="8686800" cy="4572000"/>
          </a:xfrm>
          <a:prstGeom prst="rect">
            <a:avLst/>
          </a:prstGeom>
          <a:noFill/>
          <a:ln w="9525">
            <a:noFill/>
            <a:miter lim="800000"/>
            <a:headEnd/>
            <a:tailEnd/>
          </a:ln>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sz="2800" b="1" i="1" dirty="0"/>
              <a:t>What Happens to Matter in an Ecosystem?</a:t>
            </a:r>
          </a:p>
          <a:p>
            <a:endParaRPr lang="en-US" altLang="en-US" sz="2800" b="1" i="1" dirty="0"/>
          </a:p>
          <a:p>
            <a:r>
              <a:rPr lang="en-US" altLang="en-US" sz="3200" i="1" dirty="0"/>
              <a:t>Matter in the form of nutrients, cycles within and among ecosystems and the biosphere</a:t>
            </a:r>
          </a:p>
          <a:p>
            <a:endParaRPr lang="en-US" altLang="en-US" sz="3200" i="1" dirty="0"/>
          </a:p>
          <a:p>
            <a:r>
              <a:rPr lang="en-US" altLang="en-US" sz="3200" i="1" dirty="0"/>
              <a:t> Human activities are altering these chemical cycles</a:t>
            </a:r>
            <a:r>
              <a:rPr lang="en-US" altLang="en-US" i="1" dirty="0"/>
              <a:t>.</a:t>
            </a:r>
            <a:endParaRPr lang="en-US" dirty="0"/>
          </a:p>
        </p:txBody>
      </p:sp>
      <p:sp>
        <p:nvSpPr>
          <p:cNvPr id="3" name="Content Placeholder 2"/>
          <p:cNvSpPr>
            <a:spLocks noGrp="1"/>
          </p:cNvSpPr>
          <p:nvPr>
            <p:ph sz="quarter" idx="10"/>
          </p:nvPr>
        </p:nvSpPr>
        <p:spPr/>
        <p:txBody>
          <a:bodyPr/>
          <a:lstStyle/>
          <a:p>
            <a:r>
              <a:rPr lang="en-US" altLang="en-US" i="1" dirty="0"/>
              <a:t>   Nutrients Cycles</a:t>
            </a:r>
            <a:endParaRPr lang="en-US" dirty="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sz="3200" b="1" dirty="0">
                <a:solidFill>
                  <a:srgbClr val="1F881A"/>
                </a:solidFill>
              </a:rPr>
              <a:t>Biogeochemical cycles, nutrient cycles</a:t>
            </a:r>
          </a:p>
          <a:p>
            <a:pPr lvl="1"/>
            <a:r>
              <a:rPr lang="en-US" altLang="en-US" sz="3600" dirty="0"/>
              <a:t>Hydrologic</a:t>
            </a:r>
          </a:p>
          <a:p>
            <a:pPr lvl="1"/>
            <a:r>
              <a:rPr lang="en-US" altLang="en-US" sz="3600" dirty="0"/>
              <a:t>Carbon</a:t>
            </a:r>
          </a:p>
          <a:p>
            <a:pPr lvl="1"/>
            <a:r>
              <a:rPr lang="en-US" altLang="en-US" sz="3600" dirty="0"/>
              <a:t>Nitrogen</a:t>
            </a:r>
          </a:p>
          <a:p>
            <a:pPr lvl="1"/>
            <a:r>
              <a:rPr lang="en-US" altLang="en-US" sz="3600" dirty="0"/>
              <a:t>Phosphorus</a:t>
            </a:r>
          </a:p>
          <a:p>
            <a:pPr lvl="1"/>
            <a:r>
              <a:rPr lang="en-US" altLang="en-US" sz="3600" dirty="0"/>
              <a:t>Sulfur </a:t>
            </a:r>
          </a:p>
          <a:p>
            <a:endParaRPr lang="en-US" dirty="0"/>
          </a:p>
        </p:txBody>
      </p:sp>
      <p:sp>
        <p:nvSpPr>
          <p:cNvPr id="3" name="Content Placeholder 2"/>
          <p:cNvSpPr>
            <a:spLocks noGrp="1"/>
          </p:cNvSpPr>
          <p:nvPr>
            <p:ph sz="quarter" idx="10"/>
          </p:nvPr>
        </p:nvSpPr>
        <p:spPr/>
        <p:txBody>
          <a:bodyPr>
            <a:normAutofit/>
          </a:bodyPr>
          <a:lstStyle/>
          <a:p>
            <a:r>
              <a:rPr lang="en-US" altLang="en-US" sz="3200" dirty="0"/>
              <a:t>Nutrients Cycle in the Biosphere</a:t>
            </a:r>
            <a:endParaRPr lang="en-US" sz="3200"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dirty="0"/>
              <a:t>Natural renewal of water quality: three major processes</a:t>
            </a:r>
          </a:p>
          <a:p>
            <a:pPr lvl="1"/>
            <a:r>
              <a:rPr lang="en-US" altLang="en-US" sz="2200" dirty="0"/>
              <a:t>Evaporation</a:t>
            </a:r>
          </a:p>
          <a:p>
            <a:pPr lvl="1"/>
            <a:r>
              <a:rPr lang="en-US" altLang="en-US" sz="2200" dirty="0"/>
              <a:t>Precipitation</a:t>
            </a:r>
          </a:p>
          <a:p>
            <a:pPr lvl="1"/>
            <a:r>
              <a:rPr lang="en-US" altLang="en-US" sz="2200" dirty="0"/>
              <a:t>Transpiration</a:t>
            </a:r>
          </a:p>
          <a:p>
            <a:pPr lvl="1"/>
            <a:endParaRPr lang="en-US" altLang="en-US" dirty="0"/>
          </a:p>
          <a:p>
            <a:r>
              <a:rPr lang="en-US" altLang="en-US" dirty="0"/>
              <a:t>Alteration of the hydrologic cycle by humans</a:t>
            </a:r>
          </a:p>
          <a:p>
            <a:pPr lvl="1"/>
            <a:r>
              <a:rPr lang="en-US" altLang="en-US" sz="2200" dirty="0"/>
              <a:t>Withdrawal of large amounts of freshwater at rates faster than nature can replace it</a:t>
            </a:r>
          </a:p>
          <a:p>
            <a:pPr lvl="1"/>
            <a:r>
              <a:rPr lang="en-US" altLang="en-US" sz="2200" dirty="0"/>
              <a:t>Clearing vegetation</a:t>
            </a:r>
          </a:p>
          <a:p>
            <a:pPr lvl="1"/>
            <a:r>
              <a:rPr lang="en-US" altLang="en-US" sz="2200" dirty="0"/>
              <a:t>Increased flooding when wetlands are drained</a:t>
            </a:r>
          </a:p>
          <a:p>
            <a:endParaRPr lang="en-US" altLang="en-US" dirty="0"/>
          </a:p>
          <a:p>
            <a:endParaRPr lang="en-US" dirty="0"/>
          </a:p>
        </p:txBody>
      </p:sp>
      <p:sp>
        <p:nvSpPr>
          <p:cNvPr id="3" name="Content Placeholder 2"/>
          <p:cNvSpPr>
            <a:spLocks noGrp="1"/>
          </p:cNvSpPr>
          <p:nvPr>
            <p:ph sz="quarter" idx="10"/>
          </p:nvPr>
        </p:nvSpPr>
        <p:spPr/>
        <p:txBody>
          <a:bodyPr/>
          <a:lstStyle/>
          <a:p>
            <a:pPr algn="ctr"/>
            <a:r>
              <a:rPr lang="en-US" altLang="en-US" dirty="0"/>
              <a:t>Hydrologic Cycle</a:t>
            </a:r>
            <a:endParaRPr lang="en-US" dirty="0"/>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fontScale="70000" lnSpcReduction="20000"/>
          </a:bodyPr>
          <a:lstStyle/>
          <a:p>
            <a:r>
              <a:rPr lang="en-US" altLang="en-US" dirty="0"/>
              <a:t>Hydrologic Cycle Including Harmful Impacts </a:t>
            </a:r>
            <a:br>
              <a:rPr lang="en-US" altLang="en-US" dirty="0"/>
            </a:br>
            <a:r>
              <a:rPr lang="en-US" altLang="en-US" dirty="0"/>
              <a:t>of Human Activities</a:t>
            </a:r>
            <a:endParaRPr lang="en-US" dirty="0"/>
          </a:p>
        </p:txBody>
      </p:sp>
      <p:pic>
        <p:nvPicPr>
          <p:cNvPr id="27651" name="Picture 3"/>
          <p:cNvPicPr>
            <a:picLocks noChangeAspect="1" noChangeArrowheads="1"/>
          </p:cNvPicPr>
          <p:nvPr/>
        </p:nvPicPr>
        <p:blipFill>
          <a:blip r:embed="rId2" cstate="print"/>
          <a:srcRect/>
          <a:stretch>
            <a:fillRect/>
          </a:stretch>
        </p:blipFill>
        <p:spPr bwMode="auto">
          <a:xfrm>
            <a:off x="0" y="1371601"/>
            <a:ext cx="9144000" cy="5486400"/>
          </a:xfrm>
          <a:prstGeom prst="rect">
            <a:avLst/>
          </a:prstGeom>
          <a:noFill/>
          <a:ln w="9525">
            <a:noFill/>
            <a:miter lim="800000"/>
            <a:headEnd/>
            <a:tailEnd/>
          </a:ln>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i="1" dirty="0"/>
              <a:t>Components of the Earth</a:t>
            </a:r>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0" y="1371600"/>
            <a:ext cx="9144000" cy="5181600"/>
          </a:xfrm>
          <a:prstGeom prst="rect">
            <a:avLst/>
          </a:prstGeom>
          <a:noFill/>
          <a:ln w="9525">
            <a:noFill/>
            <a:miter lim="800000"/>
            <a:headEnd/>
            <a:tailEnd/>
          </a:ln>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830763"/>
          </a:xfrm>
        </p:spPr>
        <p:txBody>
          <a:bodyPr>
            <a:normAutofit/>
          </a:bodyPr>
          <a:lstStyle/>
          <a:p>
            <a:endParaRPr lang="en-US" altLang="en-US" sz="3600" dirty="0"/>
          </a:p>
          <a:p>
            <a:r>
              <a:rPr lang="en-US" altLang="en-US" sz="3600" dirty="0"/>
              <a:t>Carbon Cycle Depends on Photosynthesis and Respiration</a:t>
            </a:r>
          </a:p>
          <a:p>
            <a:endParaRPr lang="en-US" altLang="en-US" sz="3600" dirty="0"/>
          </a:p>
          <a:p>
            <a:r>
              <a:rPr lang="en-US" altLang="en-US" sz="3600" dirty="0"/>
              <a:t>  </a:t>
            </a:r>
            <a:r>
              <a:rPr lang="en-US" altLang="en-US" sz="3200" dirty="0"/>
              <a:t>Additional CO</a:t>
            </a:r>
            <a:r>
              <a:rPr lang="en-US" altLang="en-US" sz="3200" baseline="-25000" dirty="0"/>
              <a:t>2 </a:t>
            </a:r>
            <a:r>
              <a:rPr lang="en-US" altLang="en-US" sz="3200" dirty="0"/>
              <a:t>added to the atmosphere</a:t>
            </a:r>
            <a:endParaRPr lang="en-US" altLang="en-US" sz="3600" dirty="0"/>
          </a:p>
          <a:p>
            <a:pPr lvl="1"/>
            <a:r>
              <a:rPr lang="en-US" altLang="en-US" sz="2400" dirty="0"/>
              <a:t>Tree clearing</a:t>
            </a:r>
          </a:p>
          <a:p>
            <a:pPr lvl="1"/>
            <a:r>
              <a:rPr lang="en-US" altLang="en-US" sz="2400" dirty="0"/>
              <a:t>Burning of fossil fuels</a:t>
            </a:r>
          </a:p>
          <a:p>
            <a:pPr lvl="1"/>
            <a:r>
              <a:rPr lang="en-US" altLang="en-US" sz="2400" dirty="0"/>
              <a:t>Warms the atmosphere</a:t>
            </a:r>
            <a:endParaRPr lang="en-US" sz="2400" dirty="0"/>
          </a:p>
        </p:txBody>
      </p:sp>
      <p:sp>
        <p:nvSpPr>
          <p:cNvPr id="3" name="Content Placeholder 2"/>
          <p:cNvSpPr>
            <a:spLocks noGrp="1"/>
          </p:cNvSpPr>
          <p:nvPr>
            <p:ph sz="quarter" idx="10"/>
          </p:nvPr>
        </p:nvSpPr>
        <p:spPr/>
        <p:txBody>
          <a:bodyPr/>
          <a:lstStyle/>
          <a:p>
            <a:pPr algn="ctr"/>
            <a:r>
              <a:rPr lang="en-US" altLang="en-US" dirty="0"/>
              <a:t>Carbon Cycle</a:t>
            </a:r>
            <a:endParaRPr lang="en-US" dirty="0"/>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fontScale="92500"/>
          </a:bodyPr>
          <a:lstStyle/>
          <a:p>
            <a:r>
              <a:rPr lang="en-US" altLang="en-US" dirty="0"/>
              <a:t>Carbon Cycle with Major Harmful Impacts of Human Activities</a:t>
            </a:r>
            <a:endParaRPr lang="en-US" dirty="0"/>
          </a:p>
        </p:txBody>
      </p:sp>
      <p:pic>
        <p:nvPicPr>
          <p:cNvPr id="28675" name="Picture 3"/>
          <p:cNvPicPr>
            <a:picLocks noChangeAspect="1" noChangeArrowheads="1"/>
          </p:cNvPicPr>
          <p:nvPr/>
        </p:nvPicPr>
        <p:blipFill>
          <a:blip r:embed="rId2" cstate="print"/>
          <a:srcRect/>
          <a:stretch>
            <a:fillRect/>
          </a:stretch>
        </p:blipFill>
        <p:spPr bwMode="auto">
          <a:xfrm>
            <a:off x="0" y="1447801"/>
            <a:ext cx="9144000" cy="5105400"/>
          </a:xfrm>
          <a:prstGeom prst="rect">
            <a:avLst/>
          </a:prstGeom>
          <a:noFill/>
          <a:ln w="9525">
            <a:noFill/>
            <a:miter lim="800000"/>
            <a:headEnd/>
            <a:tailEnd/>
          </a:ln>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06963"/>
          </a:xfrm>
        </p:spPr>
        <p:txBody>
          <a:bodyPr>
            <a:normAutofit fontScale="92500" lnSpcReduction="10000"/>
          </a:bodyPr>
          <a:lstStyle/>
          <a:p>
            <a:pPr>
              <a:buFont typeface="Wingdings" pitchFamily="2" charset="2"/>
              <a:buChar char="Ø"/>
            </a:pPr>
            <a:r>
              <a:rPr lang="en-US" altLang="en-US" sz="2800" b="1" dirty="0"/>
              <a:t>Nitrogen Cycles through the Biosphere</a:t>
            </a:r>
          </a:p>
          <a:p>
            <a:pPr>
              <a:buFont typeface="Wingdings" pitchFamily="2" charset="2"/>
              <a:buChar char="Ø"/>
            </a:pPr>
            <a:endParaRPr lang="en-US" altLang="en-US" sz="2800" b="1" dirty="0"/>
          </a:p>
          <a:p>
            <a:pPr>
              <a:buFont typeface="Arial" pitchFamily="34" charset="0"/>
              <a:buChar char="•"/>
            </a:pPr>
            <a:r>
              <a:rPr lang="en-US" altLang="en-US" sz="2800" dirty="0"/>
              <a:t>Nitrogen fixed by lightning</a:t>
            </a:r>
          </a:p>
          <a:p>
            <a:pPr>
              <a:buFont typeface="Arial" pitchFamily="34" charset="0"/>
              <a:buChar char="•"/>
            </a:pPr>
            <a:endParaRPr lang="en-US" altLang="en-US" sz="2800" dirty="0"/>
          </a:p>
          <a:p>
            <a:pPr>
              <a:buFont typeface="Arial" pitchFamily="34" charset="0"/>
              <a:buChar char="•"/>
            </a:pPr>
            <a:r>
              <a:rPr lang="en-US" altLang="en-US" sz="2800" dirty="0"/>
              <a:t>Nitrogen fixed by bacteria and </a:t>
            </a:r>
            <a:r>
              <a:rPr lang="en-US" altLang="en-US" sz="2800" dirty="0" err="1"/>
              <a:t>cyanobacteria</a:t>
            </a:r>
            <a:endParaRPr lang="en-US" altLang="en-US" sz="2800" dirty="0"/>
          </a:p>
          <a:p>
            <a:pPr lvl="1">
              <a:buNone/>
            </a:pPr>
            <a:r>
              <a:rPr lang="en-US" altLang="en-US" sz="1800" dirty="0"/>
              <a:t>Combine gaseous nitrogen with hydrogen to make ammonia (NH</a:t>
            </a:r>
            <a:r>
              <a:rPr lang="en-US" altLang="en-US" sz="1800" baseline="-25000" dirty="0"/>
              <a:t>3</a:t>
            </a:r>
            <a:r>
              <a:rPr lang="en-US" altLang="en-US" sz="1800" dirty="0"/>
              <a:t>) and ammonium ions (NH</a:t>
            </a:r>
            <a:r>
              <a:rPr lang="en-US" altLang="en-US" sz="1800" baseline="-25000" dirty="0"/>
              <a:t>4</a:t>
            </a:r>
            <a:r>
              <a:rPr lang="en-US" altLang="en-US" sz="1800" baseline="30000" dirty="0"/>
              <a:t>+</a:t>
            </a:r>
            <a:r>
              <a:rPr lang="en-US" altLang="en-US" sz="1800" dirty="0"/>
              <a:t>)</a:t>
            </a:r>
          </a:p>
          <a:p>
            <a:pPr lvl="1">
              <a:buNone/>
            </a:pPr>
            <a:endParaRPr lang="en-US" altLang="en-US" sz="1800" dirty="0"/>
          </a:p>
          <a:p>
            <a:pPr>
              <a:buFont typeface="Arial" pitchFamily="34" charset="0"/>
              <a:buChar char="•"/>
            </a:pPr>
            <a:r>
              <a:rPr lang="en-US" altLang="en-US" sz="2800" dirty="0"/>
              <a:t>Nitrification </a:t>
            </a:r>
          </a:p>
          <a:p>
            <a:pPr lvl="1">
              <a:buNone/>
            </a:pPr>
            <a:r>
              <a:rPr lang="en-US" altLang="en-US" sz="1800" dirty="0"/>
              <a:t>Soil bacteria change ammonia and ammonium ions to nitrate ions (NO</a:t>
            </a:r>
            <a:r>
              <a:rPr lang="en-US" altLang="en-US" sz="1800" baseline="-25000" dirty="0"/>
              <a:t>3</a:t>
            </a:r>
            <a:r>
              <a:rPr lang="en-US" altLang="en-US" sz="1800" baseline="30000" dirty="0"/>
              <a:t>-</a:t>
            </a:r>
            <a:r>
              <a:rPr lang="en-US" altLang="en-US" sz="1800" dirty="0"/>
              <a:t>)</a:t>
            </a:r>
          </a:p>
          <a:p>
            <a:pPr lvl="1">
              <a:buNone/>
            </a:pPr>
            <a:endParaRPr lang="en-US" altLang="en-US" sz="1800" dirty="0"/>
          </a:p>
          <a:p>
            <a:pPr>
              <a:buFont typeface="Arial" pitchFamily="34" charset="0"/>
              <a:buChar char="•"/>
            </a:pPr>
            <a:r>
              <a:rPr lang="en-US" altLang="en-US" sz="2800" dirty="0" err="1"/>
              <a:t>Denitrification</a:t>
            </a:r>
            <a:endParaRPr lang="en-US" altLang="en-US" sz="2800" dirty="0"/>
          </a:p>
          <a:p>
            <a:pPr lvl="1"/>
            <a:r>
              <a:rPr lang="en-US" altLang="en-US" dirty="0"/>
              <a:t>Nitrate ions back to nitrogen gas</a:t>
            </a:r>
          </a:p>
        </p:txBody>
      </p:sp>
      <p:sp>
        <p:nvSpPr>
          <p:cNvPr id="3" name="Content Placeholder 2"/>
          <p:cNvSpPr>
            <a:spLocks noGrp="1"/>
          </p:cNvSpPr>
          <p:nvPr>
            <p:ph sz="quarter" idx="10"/>
          </p:nvPr>
        </p:nvSpPr>
        <p:spPr/>
        <p:txBody>
          <a:bodyPr/>
          <a:lstStyle/>
          <a:p>
            <a:pPr algn="ctr"/>
            <a:r>
              <a:rPr lang="en-US" altLang="en-US" dirty="0"/>
              <a:t>Nitrogen Cycles</a:t>
            </a:r>
            <a:endParaRPr lang="en-US" dirty="0"/>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059363"/>
          </a:xfrm>
        </p:spPr>
        <p:txBody>
          <a:bodyPr>
            <a:normAutofit/>
          </a:bodyPr>
          <a:lstStyle/>
          <a:p>
            <a:r>
              <a:rPr lang="en-US" altLang="en-US" sz="3200" dirty="0"/>
              <a:t>Human intervention in the nitrogen cycle</a:t>
            </a:r>
          </a:p>
          <a:p>
            <a:endParaRPr lang="en-US" altLang="en-US" sz="3200" dirty="0"/>
          </a:p>
          <a:p>
            <a:pPr marL="971550" lvl="1" indent="-514350">
              <a:buFont typeface="Wingdings" pitchFamily="2" charset="2"/>
              <a:buChar char="§"/>
            </a:pPr>
            <a:r>
              <a:rPr lang="en-US" altLang="en-US" sz="2400" dirty="0"/>
              <a:t>Additional NO and N</a:t>
            </a:r>
            <a:r>
              <a:rPr lang="en-US" altLang="en-US" sz="2400" baseline="-25000" dirty="0"/>
              <a:t>2</a:t>
            </a:r>
            <a:r>
              <a:rPr lang="en-US" altLang="en-US" sz="2400" dirty="0"/>
              <a:t>O in atmosphere from burning fossil fuels; also causes acid rain</a:t>
            </a:r>
          </a:p>
          <a:p>
            <a:pPr marL="971550" lvl="1" indent="-514350">
              <a:buFont typeface="Wingdings" pitchFamily="2" charset="2"/>
              <a:buChar char="§"/>
            </a:pPr>
            <a:r>
              <a:rPr lang="en-US" altLang="en-US" sz="2400" dirty="0"/>
              <a:t>N</a:t>
            </a:r>
            <a:r>
              <a:rPr lang="en-US" altLang="en-US" sz="2400" baseline="-25000" dirty="0"/>
              <a:t>2</a:t>
            </a:r>
            <a:r>
              <a:rPr lang="en-US" altLang="en-US" sz="2400" dirty="0"/>
              <a:t>O to atmosphere from bacteria acting on fertilizers and manure</a:t>
            </a:r>
          </a:p>
          <a:p>
            <a:pPr marL="971550" lvl="1" indent="-514350">
              <a:buFont typeface="Wingdings" pitchFamily="2" charset="2"/>
              <a:buChar char="§"/>
            </a:pPr>
            <a:r>
              <a:rPr lang="en-US" altLang="en-US" sz="2400" dirty="0"/>
              <a:t>Destruction of forest, grasslands, and wetlands</a:t>
            </a:r>
          </a:p>
          <a:p>
            <a:pPr marL="971550" lvl="1" indent="-514350">
              <a:buFont typeface="Wingdings" pitchFamily="2" charset="2"/>
              <a:buChar char="§"/>
            </a:pPr>
            <a:r>
              <a:rPr lang="en-US" altLang="en-US" sz="2400" dirty="0"/>
              <a:t>Add excess nitrates to bodies of water</a:t>
            </a:r>
          </a:p>
          <a:p>
            <a:pPr marL="971550" lvl="1" indent="-514350">
              <a:buFont typeface="Wingdings" pitchFamily="2" charset="2"/>
              <a:buChar char="§"/>
            </a:pPr>
            <a:r>
              <a:rPr lang="en-US" altLang="en-US" sz="2400" dirty="0"/>
              <a:t>Remove nitrogen from topsoil</a:t>
            </a:r>
          </a:p>
        </p:txBody>
      </p:sp>
      <p:sp>
        <p:nvSpPr>
          <p:cNvPr id="3" name="Content Placeholder 2"/>
          <p:cNvSpPr>
            <a:spLocks noGrp="1"/>
          </p:cNvSpPr>
          <p:nvPr>
            <p:ph sz="quarter" idx="10"/>
          </p:nvPr>
        </p:nvSpPr>
        <p:spPr/>
        <p:txBody>
          <a:bodyPr/>
          <a:lstStyle/>
          <a:p>
            <a:pPr algn="ctr"/>
            <a:r>
              <a:rPr lang="en-US" altLang="en-US" dirty="0"/>
              <a:t>Nitrogen Cycles</a:t>
            </a:r>
            <a:endParaRPr lang="en-US" dirty="0"/>
          </a:p>
          <a:p>
            <a:endParaRPr lang="en-US" dirty="0"/>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lgn="ctr"/>
            <a:r>
              <a:rPr lang="en-US" altLang="en-US" dirty="0"/>
              <a:t>Nitrogen Cycles</a:t>
            </a:r>
            <a:endParaRPr lang="en-US" dirty="0"/>
          </a:p>
          <a:p>
            <a:endParaRPr lang="en-US" dirty="0"/>
          </a:p>
        </p:txBody>
      </p:sp>
      <p:pic>
        <p:nvPicPr>
          <p:cNvPr id="29698" name="Picture 2"/>
          <p:cNvPicPr>
            <a:picLocks noChangeAspect="1" noChangeArrowheads="1"/>
          </p:cNvPicPr>
          <p:nvPr/>
        </p:nvPicPr>
        <p:blipFill>
          <a:blip r:embed="rId2" cstate="print"/>
          <a:srcRect/>
          <a:stretch>
            <a:fillRect/>
          </a:stretch>
        </p:blipFill>
        <p:spPr bwMode="auto">
          <a:xfrm>
            <a:off x="0" y="1281113"/>
            <a:ext cx="9144000" cy="5272087"/>
          </a:xfrm>
          <a:prstGeom prst="rect">
            <a:avLst/>
          </a:prstGeom>
          <a:noFill/>
          <a:ln w="9525">
            <a:noFill/>
            <a:miter lim="800000"/>
            <a:headEnd/>
            <a:tailEnd/>
          </a:ln>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t>Human Input of Nitrogen into the Environment</a:t>
            </a:r>
            <a:endParaRPr lang="en-US" dirty="0"/>
          </a:p>
        </p:txBody>
      </p:sp>
      <p:pic>
        <p:nvPicPr>
          <p:cNvPr id="4" name="Picture 5" descr="Supp9_f16"/>
          <p:cNvPicPr>
            <a:picLocks noChangeAspect="1" noChangeArrowheads="1"/>
          </p:cNvPicPr>
          <p:nvPr/>
        </p:nvPicPr>
        <p:blipFill>
          <a:blip r:embed="rId2" cstate="print"/>
          <a:srcRect/>
          <a:stretch>
            <a:fillRect/>
          </a:stretch>
        </p:blipFill>
        <p:spPr>
          <a:xfrm>
            <a:off x="228600" y="1447801"/>
            <a:ext cx="8915400" cy="4953000"/>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830763"/>
          </a:xfrm>
        </p:spPr>
        <p:txBody>
          <a:bodyPr/>
          <a:lstStyle/>
          <a:p>
            <a:r>
              <a:rPr lang="en-US" altLang="en-US" dirty="0"/>
              <a:t>Cycles through water, the earth’s crust, and living organisms</a:t>
            </a:r>
          </a:p>
          <a:p>
            <a:endParaRPr lang="en-US" altLang="en-US" dirty="0"/>
          </a:p>
          <a:p>
            <a:r>
              <a:rPr lang="en-US" altLang="en-US" dirty="0"/>
              <a:t>Limiting factor for plant growth</a:t>
            </a:r>
          </a:p>
          <a:p>
            <a:endParaRPr lang="en-US" altLang="en-US" dirty="0"/>
          </a:p>
          <a:p>
            <a:r>
              <a:rPr lang="en-US" altLang="en-US" dirty="0"/>
              <a:t>Impact of human activities</a:t>
            </a:r>
          </a:p>
          <a:p>
            <a:pPr marL="971550" lvl="1" indent="-514350">
              <a:buFont typeface="Calibri" pitchFamily="34" charset="0"/>
              <a:buAutoNum type="arabicPeriod"/>
            </a:pPr>
            <a:r>
              <a:rPr lang="en-US" altLang="en-US" dirty="0"/>
              <a:t>Clearing forests</a:t>
            </a:r>
          </a:p>
          <a:p>
            <a:pPr marL="971550" lvl="1" indent="-514350">
              <a:buFont typeface="Calibri" pitchFamily="34" charset="0"/>
              <a:buAutoNum type="arabicPeriod"/>
            </a:pPr>
            <a:r>
              <a:rPr lang="en-US" altLang="en-US" dirty="0"/>
              <a:t>Removing large amounts of phosphate from the earth to make fertilizers</a:t>
            </a:r>
          </a:p>
          <a:p>
            <a:pPr marL="971550" lvl="1" indent="-514350">
              <a:buFont typeface="Calibri" pitchFamily="34" charset="0"/>
              <a:buAutoNum type="arabicPeriod"/>
            </a:pPr>
            <a:r>
              <a:rPr lang="en-US" altLang="en-US" dirty="0"/>
              <a:t>Erosion leaches phosphates into streams</a:t>
            </a:r>
          </a:p>
        </p:txBody>
      </p:sp>
      <p:sp>
        <p:nvSpPr>
          <p:cNvPr id="3" name="Content Placeholder 2"/>
          <p:cNvSpPr>
            <a:spLocks noGrp="1"/>
          </p:cNvSpPr>
          <p:nvPr>
            <p:ph sz="quarter" idx="10"/>
          </p:nvPr>
        </p:nvSpPr>
        <p:spPr/>
        <p:txBody>
          <a:bodyPr/>
          <a:lstStyle/>
          <a:p>
            <a:pPr algn="ctr"/>
            <a:r>
              <a:rPr lang="en-US" altLang="en-US" dirty="0"/>
              <a:t>Phosphorus Cycles</a:t>
            </a:r>
            <a:endParaRPr lang="en-US" dirty="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lgn="ctr"/>
            <a:r>
              <a:rPr lang="en-US" altLang="en-US" dirty="0"/>
              <a:t>Phosphorus Cycles</a:t>
            </a:r>
            <a:endParaRPr lang="en-US" dirty="0"/>
          </a:p>
        </p:txBody>
      </p:sp>
      <p:pic>
        <p:nvPicPr>
          <p:cNvPr id="30722" name="Picture 2"/>
          <p:cNvPicPr>
            <a:picLocks noChangeAspect="1" noChangeArrowheads="1"/>
          </p:cNvPicPr>
          <p:nvPr/>
        </p:nvPicPr>
        <p:blipFill>
          <a:blip r:embed="rId2" cstate="print"/>
          <a:srcRect/>
          <a:stretch>
            <a:fillRect/>
          </a:stretch>
        </p:blipFill>
        <p:spPr bwMode="auto">
          <a:xfrm>
            <a:off x="0" y="1371600"/>
            <a:ext cx="9143999" cy="5029199"/>
          </a:xfrm>
          <a:prstGeom prst="rect">
            <a:avLst/>
          </a:prstGeom>
          <a:noFill/>
          <a:ln w="9525">
            <a:noFill/>
            <a:miter lim="800000"/>
            <a:headEnd/>
            <a:tailEnd/>
          </a:ln>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90000"/>
              </a:lnSpc>
            </a:pPr>
            <a:r>
              <a:rPr lang="en-US" altLang="en-US" dirty="0"/>
              <a:t>Sulfur found in organisms, ocean sediments, soil, rocks, and fossil fuels</a:t>
            </a:r>
          </a:p>
          <a:p>
            <a:pPr>
              <a:lnSpc>
                <a:spcPct val="90000"/>
              </a:lnSpc>
            </a:pPr>
            <a:endParaRPr lang="en-US" altLang="en-US" sz="2000" dirty="0"/>
          </a:p>
          <a:p>
            <a:pPr>
              <a:lnSpc>
                <a:spcPct val="90000"/>
              </a:lnSpc>
            </a:pPr>
            <a:r>
              <a:rPr lang="en-US" altLang="en-US" dirty="0"/>
              <a:t>SO</a:t>
            </a:r>
            <a:r>
              <a:rPr lang="en-US" altLang="en-US" baseline="-25000" dirty="0"/>
              <a:t>2</a:t>
            </a:r>
            <a:r>
              <a:rPr lang="en-US" altLang="en-US" dirty="0"/>
              <a:t> in the atmosphere</a:t>
            </a:r>
          </a:p>
          <a:p>
            <a:pPr>
              <a:lnSpc>
                <a:spcPct val="90000"/>
              </a:lnSpc>
            </a:pPr>
            <a:endParaRPr lang="en-US" altLang="en-US" sz="2000" dirty="0"/>
          </a:p>
          <a:p>
            <a:pPr>
              <a:lnSpc>
                <a:spcPct val="90000"/>
              </a:lnSpc>
            </a:pPr>
            <a:r>
              <a:rPr lang="en-US" altLang="en-US" dirty="0"/>
              <a:t>H</a:t>
            </a:r>
            <a:r>
              <a:rPr lang="en-US" altLang="en-US" baseline="-25000" dirty="0"/>
              <a:t>2</a:t>
            </a:r>
            <a:r>
              <a:rPr lang="en-US" altLang="en-US" dirty="0"/>
              <a:t>SO</a:t>
            </a:r>
            <a:r>
              <a:rPr lang="en-US" altLang="en-US" baseline="-25000" dirty="0"/>
              <a:t>4</a:t>
            </a:r>
            <a:r>
              <a:rPr lang="en-US" altLang="en-US" dirty="0"/>
              <a:t> and SO</a:t>
            </a:r>
            <a:r>
              <a:rPr lang="en-US" altLang="en-US" baseline="-25000" dirty="0"/>
              <a:t>4</a:t>
            </a:r>
            <a:r>
              <a:rPr lang="en-US" altLang="en-US" baseline="30000" dirty="0"/>
              <a:t>- </a:t>
            </a:r>
          </a:p>
          <a:p>
            <a:pPr>
              <a:lnSpc>
                <a:spcPct val="90000"/>
              </a:lnSpc>
            </a:pPr>
            <a:endParaRPr lang="en-US" altLang="en-US" sz="2000" baseline="30000" dirty="0"/>
          </a:p>
          <a:p>
            <a:pPr>
              <a:lnSpc>
                <a:spcPct val="90000"/>
              </a:lnSpc>
            </a:pPr>
            <a:r>
              <a:rPr lang="en-US" altLang="en-US" dirty="0"/>
              <a:t>Human activities affect the sulfur cycle</a:t>
            </a:r>
          </a:p>
          <a:p>
            <a:pPr lvl="1">
              <a:lnSpc>
                <a:spcPct val="90000"/>
              </a:lnSpc>
            </a:pPr>
            <a:r>
              <a:rPr lang="en-US" altLang="en-US" sz="2200" dirty="0"/>
              <a:t>Burn sulfur-containing coal and oil</a:t>
            </a:r>
          </a:p>
          <a:p>
            <a:pPr lvl="1">
              <a:lnSpc>
                <a:spcPct val="90000"/>
              </a:lnSpc>
            </a:pPr>
            <a:r>
              <a:rPr lang="en-US" altLang="en-US" sz="2200" dirty="0"/>
              <a:t>Refine sulfur-containing petroleum</a:t>
            </a:r>
          </a:p>
          <a:p>
            <a:pPr lvl="1">
              <a:lnSpc>
                <a:spcPct val="90000"/>
              </a:lnSpc>
            </a:pPr>
            <a:r>
              <a:rPr lang="en-US" altLang="en-US" sz="2200" dirty="0"/>
              <a:t>Convert sulfur-containing metallic mineral ores</a:t>
            </a:r>
            <a:endParaRPr lang="en-US" dirty="0"/>
          </a:p>
        </p:txBody>
      </p:sp>
      <p:sp>
        <p:nvSpPr>
          <p:cNvPr id="3" name="Content Placeholder 2"/>
          <p:cNvSpPr>
            <a:spLocks noGrp="1"/>
          </p:cNvSpPr>
          <p:nvPr>
            <p:ph sz="quarter" idx="10"/>
          </p:nvPr>
        </p:nvSpPr>
        <p:spPr/>
        <p:txBody>
          <a:bodyPr/>
          <a:lstStyle/>
          <a:p>
            <a:pPr algn="ctr"/>
            <a:r>
              <a:rPr lang="en-US" altLang="en-US" dirty="0"/>
              <a:t>Sulfur Cycles</a:t>
            </a:r>
            <a:endParaRPr lang="en-US" dirty="0"/>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lgn="ctr"/>
            <a:r>
              <a:rPr lang="en-US" altLang="en-US" dirty="0"/>
              <a:t>Sulfur Cycles</a:t>
            </a:r>
            <a:endParaRPr lang="en-US" dirty="0"/>
          </a:p>
          <a:p>
            <a:endParaRPr lang="en-US" dirty="0"/>
          </a:p>
        </p:txBody>
      </p:sp>
      <p:pic>
        <p:nvPicPr>
          <p:cNvPr id="31746" name="Picture 2"/>
          <p:cNvPicPr>
            <a:picLocks noChangeAspect="1" noChangeArrowheads="1"/>
          </p:cNvPicPr>
          <p:nvPr/>
        </p:nvPicPr>
        <p:blipFill>
          <a:blip r:embed="rId2" cstate="print"/>
          <a:srcRect/>
          <a:stretch>
            <a:fillRect/>
          </a:stretch>
        </p:blipFill>
        <p:spPr bwMode="auto">
          <a:xfrm>
            <a:off x="0" y="1371600"/>
            <a:ext cx="9143999" cy="5105400"/>
          </a:xfrm>
          <a:prstGeom prst="rect">
            <a:avLst/>
          </a:prstGeom>
          <a:noFill/>
          <a:ln w="9525">
            <a:noFill/>
            <a:miter lim="800000"/>
            <a:headEnd/>
            <a:tailEnd/>
          </a:ln>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86800" cy="5364163"/>
          </a:xfrm>
        </p:spPr>
        <p:txBody>
          <a:bodyPr>
            <a:normAutofit/>
          </a:bodyPr>
          <a:lstStyle/>
          <a:p>
            <a:r>
              <a:rPr lang="en-GB" dirty="0"/>
              <a:t>Components </a:t>
            </a:r>
          </a:p>
          <a:p>
            <a:r>
              <a:rPr lang="en-GB" u="sng" dirty="0"/>
              <a:t>Major and constant</a:t>
            </a:r>
            <a:r>
              <a:rPr lang="en-GB" dirty="0"/>
              <a:t>                       </a:t>
            </a:r>
            <a:r>
              <a:rPr lang="en-GB" u="sng" dirty="0"/>
              <a:t>Minor and Variable</a:t>
            </a:r>
          </a:p>
          <a:p>
            <a:endParaRPr lang="en-GB" u="sng" dirty="0"/>
          </a:p>
          <a:p>
            <a:endParaRPr lang="en-GB" u="sng" dirty="0"/>
          </a:p>
          <a:p>
            <a:endParaRPr lang="en-GB" u="sng" dirty="0"/>
          </a:p>
          <a:p>
            <a:endParaRPr lang="en-GB" u="sng" dirty="0"/>
          </a:p>
          <a:p>
            <a:endParaRPr lang="en-GB" u="sng" dirty="0"/>
          </a:p>
          <a:p>
            <a:endParaRPr lang="en-GB" u="sng" dirty="0"/>
          </a:p>
          <a:p>
            <a:endParaRPr lang="en-GB" u="sng" dirty="0"/>
          </a:p>
          <a:p>
            <a:pPr>
              <a:buFont typeface="Arial" panose="020B0604020202020204" pitchFamily="34" charset="0"/>
              <a:buChar char="•"/>
            </a:pPr>
            <a:r>
              <a:rPr lang="en-GB" sz="2000" dirty="0"/>
              <a:t>Essential to life on the planet (Major)</a:t>
            </a:r>
          </a:p>
          <a:p>
            <a:pPr>
              <a:buFont typeface="Arial" panose="020B0604020202020204" pitchFamily="34" charset="0"/>
              <a:buChar char="•"/>
            </a:pPr>
            <a:r>
              <a:rPr lang="en-GB" sz="2000" dirty="0"/>
              <a:t>Impact on weather and other atmospheric processes(Minor)</a:t>
            </a:r>
          </a:p>
          <a:p>
            <a:pPr>
              <a:buFont typeface="Arial" panose="020B0604020202020204" pitchFamily="34" charset="0"/>
              <a:buChar char="•"/>
            </a:pPr>
            <a:r>
              <a:rPr lang="en-GB" sz="2000" dirty="0"/>
              <a:t>Without GHGs Earth's surface would be about 30⁰C cooler</a:t>
            </a:r>
            <a:endParaRPr lang="en-GB" sz="1600" dirty="0"/>
          </a:p>
        </p:txBody>
      </p:sp>
      <p:sp>
        <p:nvSpPr>
          <p:cNvPr id="3" name="Content Placeholder 2"/>
          <p:cNvSpPr>
            <a:spLocks noGrp="1"/>
          </p:cNvSpPr>
          <p:nvPr>
            <p:ph sz="quarter" idx="10"/>
          </p:nvPr>
        </p:nvSpPr>
        <p:spPr>
          <a:xfrm>
            <a:off x="304800" y="228600"/>
            <a:ext cx="6324600" cy="1143000"/>
          </a:xfrm>
        </p:spPr>
        <p:txBody>
          <a:bodyPr/>
          <a:lstStyle/>
          <a:p>
            <a:r>
              <a:rPr lang="en-GB" sz="2800" dirty="0"/>
              <a:t>Composition of Earth's Atmosphere</a:t>
            </a:r>
          </a:p>
          <a:p>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3600827750"/>
              </p:ext>
            </p:extLst>
          </p:nvPr>
        </p:nvGraphicFramePr>
        <p:xfrm>
          <a:off x="457200" y="2514600"/>
          <a:ext cx="3505200" cy="2918907"/>
        </p:xfrm>
        <a:graphic>
          <a:graphicData uri="http://schemas.openxmlformats.org/drawingml/2006/table">
            <a:tbl>
              <a:tblPr/>
              <a:tblGrid>
                <a:gridCol w="1669143">
                  <a:extLst>
                    <a:ext uri="{9D8B030D-6E8A-4147-A177-3AD203B41FA5}">
                      <a16:colId xmlns:a16="http://schemas.microsoft.com/office/drawing/2014/main" val="3883217341"/>
                    </a:ext>
                  </a:extLst>
                </a:gridCol>
                <a:gridCol w="1836057">
                  <a:extLst>
                    <a:ext uri="{9D8B030D-6E8A-4147-A177-3AD203B41FA5}">
                      <a16:colId xmlns:a16="http://schemas.microsoft.com/office/drawing/2014/main" val="4251449266"/>
                    </a:ext>
                  </a:extLst>
                </a:gridCol>
              </a:tblGrid>
              <a:tr h="817294">
                <a:tc>
                  <a:txBody>
                    <a:bodyPr/>
                    <a:lstStyle/>
                    <a:p>
                      <a:pPr algn="l" fontAlgn="t"/>
                      <a:r>
                        <a:rPr lang="en-GB" b="0" dirty="0">
                          <a:effectLst/>
                          <a:latin typeface="inherit"/>
                        </a:rPr>
                        <a:t>Nitrogen </a:t>
                      </a:r>
                    </a:p>
                  </a:txBody>
                  <a:tcPr>
                    <a:lnL w="7620" cap="flat" cmpd="sng" algn="ctr">
                      <a:solidFill>
                        <a:srgbClr val="D6DAD9"/>
                      </a:solidFill>
                      <a:prstDash val="solid"/>
                      <a:round/>
                      <a:headEnd type="none" w="med" len="med"/>
                      <a:tailEnd type="none" w="med" len="med"/>
                    </a:lnL>
                    <a:lnR w="7620" cap="flat" cmpd="sng" algn="ctr">
                      <a:solidFill>
                        <a:srgbClr val="D6DAD9"/>
                      </a:solidFill>
                      <a:prstDash val="solid"/>
                      <a:round/>
                      <a:headEnd type="none" w="med" len="med"/>
                      <a:tailEnd type="none" w="med" len="med"/>
                    </a:lnR>
                    <a:lnT w="7620" cap="flat" cmpd="sng" algn="ctr">
                      <a:solidFill>
                        <a:srgbClr val="D6DAD9"/>
                      </a:solidFill>
                      <a:prstDash val="solid"/>
                      <a:round/>
                      <a:headEnd type="none" w="med" len="med"/>
                      <a:tailEnd type="none" w="med" len="med"/>
                    </a:lnT>
                    <a:lnB w="7620" cap="flat" cmpd="sng" algn="ctr">
                      <a:solidFill>
                        <a:srgbClr val="D6DAD9"/>
                      </a:solidFill>
                      <a:prstDash val="solid"/>
                      <a:round/>
                      <a:headEnd type="none" w="med" len="med"/>
                      <a:tailEnd type="none" w="med" len="med"/>
                    </a:lnB>
                    <a:solidFill>
                      <a:srgbClr val="FFFFFF"/>
                    </a:solidFill>
                  </a:tcPr>
                </a:tc>
                <a:tc>
                  <a:txBody>
                    <a:bodyPr/>
                    <a:lstStyle/>
                    <a:p>
                      <a:pPr algn="l" fontAlgn="t"/>
                      <a:r>
                        <a:rPr lang="en-GB" b="0">
                          <a:effectLst/>
                          <a:latin typeface="inherit"/>
                        </a:rPr>
                        <a:t>78.08%​</a:t>
                      </a:r>
                    </a:p>
                  </a:txBody>
                  <a:tcPr>
                    <a:lnL w="7620" cap="flat" cmpd="sng" algn="ctr">
                      <a:solidFill>
                        <a:srgbClr val="D6DAD9"/>
                      </a:solidFill>
                      <a:prstDash val="solid"/>
                      <a:round/>
                      <a:headEnd type="none" w="med" len="med"/>
                      <a:tailEnd type="none" w="med" len="med"/>
                    </a:lnL>
                    <a:lnR w="7620" cap="flat" cmpd="sng" algn="ctr">
                      <a:solidFill>
                        <a:srgbClr val="D6DAD9"/>
                      </a:solidFill>
                      <a:prstDash val="solid"/>
                      <a:round/>
                      <a:headEnd type="none" w="med" len="med"/>
                      <a:tailEnd type="none" w="med" len="med"/>
                    </a:lnR>
                    <a:lnT w="7620" cap="flat" cmpd="sng" algn="ctr">
                      <a:solidFill>
                        <a:srgbClr val="D6DAD9"/>
                      </a:solidFill>
                      <a:prstDash val="solid"/>
                      <a:round/>
                      <a:headEnd type="none" w="med" len="med"/>
                      <a:tailEnd type="none" w="med" len="med"/>
                    </a:lnT>
                    <a:lnB w="7620" cap="flat" cmpd="sng" algn="ctr">
                      <a:solidFill>
                        <a:srgbClr val="D6DAD9"/>
                      </a:solidFill>
                      <a:prstDash val="solid"/>
                      <a:round/>
                      <a:headEnd type="none" w="med" len="med"/>
                      <a:tailEnd type="none" w="med" len="med"/>
                    </a:lnB>
                    <a:solidFill>
                      <a:srgbClr val="FFFFFF"/>
                    </a:solidFill>
                  </a:tcPr>
                </a:tc>
                <a:extLst>
                  <a:ext uri="{0D108BD9-81ED-4DB2-BD59-A6C34878D82A}">
                    <a16:rowId xmlns:a16="http://schemas.microsoft.com/office/drawing/2014/main" val="2221900148"/>
                  </a:ext>
                </a:extLst>
              </a:tr>
              <a:tr h="467025">
                <a:tc>
                  <a:txBody>
                    <a:bodyPr/>
                    <a:lstStyle/>
                    <a:p>
                      <a:pPr algn="l" fontAlgn="t"/>
                      <a:r>
                        <a:rPr lang="en-GB" b="0" dirty="0">
                          <a:effectLst/>
                          <a:latin typeface="inherit"/>
                        </a:rPr>
                        <a:t>Oxygen </a:t>
                      </a:r>
                    </a:p>
                  </a:txBody>
                  <a:tcPr>
                    <a:lnL w="7620" cap="flat" cmpd="sng" algn="ctr">
                      <a:solidFill>
                        <a:srgbClr val="D6DAD9"/>
                      </a:solidFill>
                      <a:prstDash val="solid"/>
                      <a:round/>
                      <a:headEnd type="none" w="med" len="med"/>
                      <a:tailEnd type="none" w="med" len="med"/>
                    </a:lnL>
                    <a:lnR w="7620" cap="flat" cmpd="sng" algn="ctr">
                      <a:solidFill>
                        <a:srgbClr val="D6DAD9"/>
                      </a:solidFill>
                      <a:prstDash val="solid"/>
                      <a:round/>
                      <a:headEnd type="none" w="med" len="med"/>
                      <a:tailEnd type="none" w="med" len="med"/>
                    </a:lnR>
                    <a:lnT w="7620" cap="flat" cmpd="sng" algn="ctr">
                      <a:solidFill>
                        <a:srgbClr val="D6DAD9"/>
                      </a:solidFill>
                      <a:prstDash val="solid"/>
                      <a:round/>
                      <a:headEnd type="none" w="med" len="med"/>
                      <a:tailEnd type="none" w="med" len="med"/>
                    </a:lnT>
                    <a:lnB w="7620" cap="flat" cmpd="sng" algn="ctr">
                      <a:solidFill>
                        <a:srgbClr val="D6DAD9"/>
                      </a:solidFill>
                      <a:prstDash val="solid"/>
                      <a:round/>
                      <a:headEnd type="none" w="med" len="med"/>
                      <a:tailEnd type="none" w="med" len="med"/>
                    </a:lnB>
                    <a:solidFill>
                      <a:srgbClr val="FFFFFF"/>
                    </a:solidFill>
                  </a:tcPr>
                </a:tc>
                <a:tc>
                  <a:txBody>
                    <a:bodyPr/>
                    <a:lstStyle/>
                    <a:p>
                      <a:pPr algn="l" fontAlgn="t"/>
                      <a:r>
                        <a:rPr lang="en-GB" b="0">
                          <a:effectLst/>
                          <a:latin typeface="inherit"/>
                        </a:rPr>
                        <a:t>20.95%​</a:t>
                      </a:r>
                    </a:p>
                  </a:txBody>
                  <a:tcPr>
                    <a:lnL w="7620" cap="flat" cmpd="sng" algn="ctr">
                      <a:solidFill>
                        <a:srgbClr val="D6DAD9"/>
                      </a:solidFill>
                      <a:prstDash val="solid"/>
                      <a:round/>
                      <a:headEnd type="none" w="med" len="med"/>
                      <a:tailEnd type="none" w="med" len="med"/>
                    </a:lnL>
                    <a:lnR w="7620" cap="flat" cmpd="sng" algn="ctr">
                      <a:solidFill>
                        <a:srgbClr val="D6DAD9"/>
                      </a:solidFill>
                      <a:prstDash val="solid"/>
                      <a:round/>
                      <a:headEnd type="none" w="med" len="med"/>
                      <a:tailEnd type="none" w="med" len="med"/>
                    </a:lnR>
                    <a:lnT w="7620" cap="flat" cmpd="sng" algn="ctr">
                      <a:solidFill>
                        <a:srgbClr val="D6DAD9"/>
                      </a:solidFill>
                      <a:prstDash val="solid"/>
                      <a:round/>
                      <a:headEnd type="none" w="med" len="med"/>
                      <a:tailEnd type="none" w="med" len="med"/>
                    </a:lnT>
                    <a:lnB w="7620" cap="flat" cmpd="sng" algn="ctr">
                      <a:solidFill>
                        <a:srgbClr val="D6DAD9"/>
                      </a:solidFill>
                      <a:prstDash val="solid"/>
                      <a:round/>
                      <a:headEnd type="none" w="med" len="med"/>
                      <a:tailEnd type="none" w="med" len="med"/>
                    </a:lnB>
                    <a:solidFill>
                      <a:srgbClr val="FFFFFF"/>
                    </a:solidFill>
                  </a:tcPr>
                </a:tc>
                <a:extLst>
                  <a:ext uri="{0D108BD9-81ED-4DB2-BD59-A6C34878D82A}">
                    <a16:rowId xmlns:a16="http://schemas.microsoft.com/office/drawing/2014/main" val="864434828"/>
                  </a:ext>
                </a:extLst>
              </a:tr>
              <a:tr h="467025">
                <a:tc>
                  <a:txBody>
                    <a:bodyPr/>
                    <a:lstStyle/>
                    <a:p>
                      <a:pPr algn="l" fontAlgn="t"/>
                      <a:r>
                        <a:rPr lang="en-GB" b="0" dirty="0">
                          <a:effectLst/>
                          <a:latin typeface="inherit"/>
                        </a:rPr>
                        <a:t>Argon </a:t>
                      </a:r>
                    </a:p>
                  </a:txBody>
                  <a:tcPr>
                    <a:lnL w="7620" cap="flat" cmpd="sng" algn="ctr">
                      <a:solidFill>
                        <a:srgbClr val="D6DAD9"/>
                      </a:solidFill>
                      <a:prstDash val="solid"/>
                      <a:round/>
                      <a:headEnd type="none" w="med" len="med"/>
                      <a:tailEnd type="none" w="med" len="med"/>
                    </a:lnL>
                    <a:lnR w="7620" cap="flat" cmpd="sng" algn="ctr">
                      <a:solidFill>
                        <a:srgbClr val="D6DAD9"/>
                      </a:solidFill>
                      <a:prstDash val="solid"/>
                      <a:round/>
                      <a:headEnd type="none" w="med" len="med"/>
                      <a:tailEnd type="none" w="med" len="med"/>
                    </a:lnR>
                    <a:lnT w="7620" cap="flat" cmpd="sng" algn="ctr">
                      <a:solidFill>
                        <a:srgbClr val="D6DAD9"/>
                      </a:solidFill>
                      <a:prstDash val="solid"/>
                      <a:round/>
                      <a:headEnd type="none" w="med" len="med"/>
                      <a:tailEnd type="none" w="med" len="med"/>
                    </a:lnT>
                    <a:lnB w="7620" cap="flat" cmpd="sng" algn="ctr">
                      <a:solidFill>
                        <a:srgbClr val="D6DAD9"/>
                      </a:solidFill>
                      <a:prstDash val="solid"/>
                      <a:round/>
                      <a:headEnd type="none" w="med" len="med"/>
                      <a:tailEnd type="none" w="med" len="med"/>
                    </a:lnB>
                    <a:solidFill>
                      <a:srgbClr val="FFFFFF"/>
                    </a:solidFill>
                  </a:tcPr>
                </a:tc>
                <a:tc>
                  <a:txBody>
                    <a:bodyPr/>
                    <a:lstStyle/>
                    <a:p>
                      <a:pPr algn="l" fontAlgn="t"/>
                      <a:r>
                        <a:rPr lang="en-GB" b="0" dirty="0">
                          <a:effectLst/>
                          <a:latin typeface="inherit"/>
                        </a:rPr>
                        <a:t>0.93%​</a:t>
                      </a:r>
                    </a:p>
                  </a:txBody>
                  <a:tcPr>
                    <a:lnL w="7620" cap="flat" cmpd="sng" algn="ctr">
                      <a:solidFill>
                        <a:srgbClr val="D6DAD9"/>
                      </a:solidFill>
                      <a:prstDash val="solid"/>
                      <a:round/>
                      <a:headEnd type="none" w="med" len="med"/>
                      <a:tailEnd type="none" w="med" len="med"/>
                    </a:lnL>
                    <a:lnR w="7620" cap="flat" cmpd="sng" algn="ctr">
                      <a:solidFill>
                        <a:srgbClr val="D6DAD9"/>
                      </a:solidFill>
                      <a:prstDash val="solid"/>
                      <a:round/>
                      <a:headEnd type="none" w="med" len="med"/>
                      <a:tailEnd type="none" w="med" len="med"/>
                    </a:lnR>
                    <a:lnT w="7620" cap="flat" cmpd="sng" algn="ctr">
                      <a:solidFill>
                        <a:srgbClr val="D6DAD9"/>
                      </a:solidFill>
                      <a:prstDash val="solid"/>
                      <a:round/>
                      <a:headEnd type="none" w="med" len="med"/>
                      <a:tailEnd type="none" w="med" len="med"/>
                    </a:lnT>
                    <a:lnB w="7620" cap="flat" cmpd="sng" algn="ctr">
                      <a:solidFill>
                        <a:srgbClr val="D6DAD9"/>
                      </a:solidFill>
                      <a:prstDash val="solid"/>
                      <a:round/>
                      <a:headEnd type="none" w="med" len="med"/>
                      <a:tailEnd type="none" w="med" len="med"/>
                    </a:lnB>
                    <a:solidFill>
                      <a:srgbClr val="FFFFFF"/>
                    </a:solidFill>
                  </a:tcPr>
                </a:tc>
                <a:extLst>
                  <a:ext uri="{0D108BD9-81ED-4DB2-BD59-A6C34878D82A}">
                    <a16:rowId xmlns:a16="http://schemas.microsoft.com/office/drawing/2014/main" val="697448230"/>
                  </a:ext>
                </a:extLst>
              </a:tr>
              <a:tr h="1167563">
                <a:tc>
                  <a:txBody>
                    <a:bodyPr/>
                    <a:lstStyle/>
                    <a:p>
                      <a:pPr algn="l" fontAlgn="t"/>
                      <a:r>
                        <a:rPr lang="en-GB" b="0">
                          <a:effectLst/>
                          <a:latin typeface="inherit"/>
                        </a:rPr>
                        <a:t>Neon, Helium, Krypton</a:t>
                      </a:r>
                    </a:p>
                  </a:txBody>
                  <a:tcPr>
                    <a:lnL w="7620" cap="flat" cmpd="sng" algn="ctr">
                      <a:solidFill>
                        <a:srgbClr val="D6DAD9"/>
                      </a:solidFill>
                      <a:prstDash val="solid"/>
                      <a:round/>
                      <a:headEnd type="none" w="med" len="med"/>
                      <a:tailEnd type="none" w="med" len="med"/>
                    </a:lnL>
                    <a:lnR w="7620" cap="flat" cmpd="sng" algn="ctr">
                      <a:solidFill>
                        <a:srgbClr val="D6DAD9"/>
                      </a:solidFill>
                      <a:prstDash val="solid"/>
                      <a:round/>
                      <a:headEnd type="none" w="med" len="med"/>
                      <a:tailEnd type="none" w="med" len="med"/>
                    </a:lnR>
                    <a:lnT w="7620" cap="flat" cmpd="sng" algn="ctr">
                      <a:solidFill>
                        <a:srgbClr val="D6DAD9"/>
                      </a:solidFill>
                      <a:prstDash val="solid"/>
                      <a:round/>
                      <a:headEnd type="none" w="med" len="med"/>
                      <a:tailEnd type="none" w="med" len="med"/>
                    </a:lnT>
                    <a:lnB w="7620" cap="flat" cmpd="sng" algn="ctr">
                      <a:solidFill>
                        <a:srgbClr val="D6DAD9"/>
                      </a:solidFill>
                      <a:prstDash val="solid"/>
                      <a:round/>
                      <a:headEnd type="none" w="med" len="med"/>
                      <a:tailEnd type="none" w="med" len="med"/>
                    </a:lnB>
                    <a:solidFill>
                      <a:srgbClr val="FFFFFF"/>
                    </a:solidFill>
                  </a:tcPr>
                </a:tc>
                <a:tc>
                  <a:txBody>
                    <a:bodyPr/>
                    <a:lstStyle/>
                    <a:p>
                      <a:pPr algn="l" fontAlgn="t"/>
                      <a:r>
                        <a:rPr lang="en-GB" b="0" dirty="0">
                          <a:effectLst/>
                          <a:latin typeface="inherit"/>
                        </a:rPr>
                        <a:t>0.0001%​</a:t>
                      </a:r>
                    </a:p>
                  </a:txBody>
                  <a:tcPr>
                    <a:lnL w="7620" cap="flat" cmpd="sng" algn="ctr">
                      <a:solidFill>
                        <a:srgbClr val="D6DAD9"/>
                      </a:solidFill>
                      <a:prstDash val="solid"/>
                      <a:round/>
                      <a:headEnd type="none" w="med" len="med"/>
                      <a:tailEnd type="none" w="med" len="med"/>
                    </a:lnL>
                    <a:lnR w="7620" cap="flat" cmpd="sng" algn="ctr">
                      <a:solidFill>
                        <a:srgbClr val="D6DAD9"/>
                      </a:solidFill>
                      <a:prstDash val="solid"/>
                      <a:round/>
                      <a:headEnd type="none" w="med" len="med"/>
                      <a:tailEnd type="none" w="med" len="med"/>
                    </a:lnR>
                    <a:lnT w="7620" cap="flat" cmpd="sng" algn="ctr">
                      <a:solidFill>
                        <a:srgbClr val="D6DAD9"/>
                      </a:solidFill>
                      <a:prstDash val="solid"/>
                      <a:round/>
                      <a:headEnd type="none" w="med" len="med"/>
                      <a:tailEnd type="none" w="med" len="med"/>
                    </a:lnT>
                    <a:lnB w="7620" cap="flat" cmpd="sng" algn="ctr">
                      <a:solidFill>
                        <a:srgbClr val="D6DAD9"/>
                      </a:solidFill>
                      <a:prstDash val="solid"/>
                      <a:round/>
                      <a:headEnd type="none" w="med" len="med"/>
                      <a:tailEnd type="none" w="med" len="med"/>
                    </a:lnB>
                    <a:solidFill>
                      <a:srgbClr val="FFFFFF"/>
                    </a:solidFill>
                  </a:tcPr>
                </a:tc>
                <a:extLst>
                  <a:ext uri="{0D108BD9-81ED-4DB2-BD59-A6C34878D82A}">
                    <a16:rowId xmlns:a16="http://schemas.microsoft.com/office/drawing/2014/main" val="2424168856"/>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54543664"/>
              </p:ext>
            </p:extLst>
          </p:nvPr>
        </p:nvGraphicFramePr>
        <p:xfrm>
          <a:off x="4114800" y="2514601"/>
          <a:ext cx="3657600" cy="2918907"/>
        </p:xfrm>
        <a:graphic>
          <a:graphicData uri="http://schemas.openxmlformats.org/drawingml/2006/table">
            <a:tbl>
              <a:tblPr/>
              <a:tblGrid>
                <a:gridCol w="1828800">
                  <a:extLst>
                    <a:ext uri="{9D8B030D-6E8A-4147-A177-3AD203B41FA5}">
                      <a16:colId xmlns:a16="http://schemas.microsoft.com/office/drawing/2014/main" val="1042270977"/>
                    </a:ext>
                  </a:extLst>
                </a:gridCol>
                <a:gridCol w="1828800">
                  <a:extLst>
                    <a:ext uri="{9D8B030D-6E8A-4147-A177-3AD203B41FA5}">
                      <a16:colId xmlns:a16="http://schemas.microsoft.com/office/drawing/2014/main" val="2393430449"/>
                    </a:ext>
                  </a:extLst>
                </a:gridCol>
              </a:tblGrid>
              <a:tr h="556409">
                <a:tc>
                  <a:txBody>
                    <a:bodyPr/>
                    <a:lstStyle/>
                    <a:p>
                      <a:pPr algn="l" fontAlgn="t"/>
                      <a:r>
                        <a:rPr lang="en-GB" sz="1600" b="0" dirty="0">
                          <a:effectLst/>
                          <a:latin typeface="inherit"/>
                        </a:rPr>
                        <a:t>Carbon dioxide</a:t>
                      </a:r>
                    </a:p>
                  </a:txBody>
                  <a:tcPr>
                    <a:lnL w="7620" cap="flat" cmpd="sng" algn="ctr">
                      <a:solidFill>
                        <a:srgbClr val="D6DAD9"/>
                      </a:solidFill>
                      <a:prstDash val="solid"/>
                      <a:round/>
                      <a:headEnd type="none" w="med" len="med"/>
                      <a:tailEnd type="none" w="med" len="med"/>
                    </a:lnL>
                    <a:lnR w="7620" cap="flat" cmpd="sng" algn="ctr">
                      <a:solidFill>
                        <a:srgbClr val="D6DAD9"/>
                      </a:solidFill>
                      <a:prstDash val="solid"/>
                      <a:round/>
                      <a:headEnd type="none" w="med" len="med"/>
                      <a:tailEnd type="none" w="med" len="med"/>
                    </a:lnR>
                    <a:lnT w="7620" cap="flat" cmpd="sng" algn="ctr">
                      <a:solidFill>
                        <a:srgbClr val="D6DAD9"/>
                      </a:solidFill>
                      <a:prstDash val="solid"/>
                      <a:round/>
                      <a:headEnd type="none" w="med" len="med"/>
                      <a:tailEnd type="none" w="med" len="med"/>
                    </a:lnT>
                    <a:lnB w="7620" cap="flat" cmpd="sng" algn="ctr">
                      <a:solidFill>
                        <a:srgbClr val="D6DAD9"/>
                      </a:solidFill>
                      <a:prstDash val="solid"/>
                      <a:round/>
                      <a:headEnd type="none" w="med" len="med"/>
                      <a:tailEnd type="none" w="med" len="med"/>
                    </a:lnB>
                    <a:solidFill>
                      <a:srgbClr val="FFFFFF"/>
                    </a:solidFill>
                  </a:tcPr>
                </a:tc>
                <a:tc>
                  <a:txBody>
                    <a:bodyPr/>
                    <a:lstStyle/>
                    <a:p>
                      <a:pPr algn="l" fontAlgn="t"/>
                      <a:r>
                        <a:rPr lang="en-GB" sz="1600" b="0">
                          <a:effectLst/>
                          <a:latin typeface="inherit"/>
                        </a:rPr>
                        <a:t>0.038%​</a:t>
                      </a:r>
                    </a:p>
                  </a:txBody>
                  <a:tcPr>
                    <a:lnL w="7620" cap="flat" cmpd="sng" algn="ctr">
                      <a:solidFill>
                        <a:srgbClr val="D6DAD9"/>
                      </a:solidFill>
                      <a:prstDash val="solid"/>
                      <a:round/>
                      <a:headEnd type="none" w="med" len="med"/>
                      <a:tailEnd type="none" w="med" len="med"/>
                    </a:lnL>
                    <a:lnR w="7620" cap="flat" cmpd="sng" algn="ctr">
                      <a:solidFill>
                        <a:srgbClr val="D6DAD9"/>
                      </a:solidFill>
                      <a:prstDash val="solid"/>
                      <a:round/>
                      <a:headEnd type="none" w="med" len="med"/>
                      <a:tailEnd type="none" w="med" len="med"/>
                    </a:lnR>
                    <a:lnT w="7620" cap="flat" cmpd="sng" algn="ctr">
                      <a:solidFill>
                        <a:srgbClr val="D6DAD9"/>
                      </a:solidFill>
                      <a:prstDash val="solid"/>
                      <a:round/>
                      <a:headEnd type="none" w="med" len="med"/>
                      <a:tailEnd type="none" w="med" len="med"/>
                    </a:lnT>
                    <a:lnB w="7620" cap="flat" cmpd="sng" algn="ctr">
                      <a:solidFill>
                        <a:srgbClr val="D6DAD9"/>
                      </a:solidFill>
                      <a:prstDash val="solid"/>
                      <a:round/>
                      <a:headEnd type="none" w="med" len="med"/>
                      <a:tailEnd type="none" w="med" len="med"/>
                    </a:lnB>
                    <a:solidFill>
                      <a:srgbClr val="FFFFFF"/>
                    </a:solidFill>
                  </a:tcPr>
                </a:tc>
                <a:extLst>
                  <a:ext uri="{0D108BD9-81ED-4DB2-BD59-A6C34878D82A}">
                    <a16:rowId xmlns:a16="http://schemas.microsoft.com/office/drawing/2014/main" val="727279345"/>
                  </a:ext>
                </a:extLst>
              </a:tr>
              <a:tr h="556409">
                <a:tc>
                  <a:txBody>
                    <a:bodyPr/>
                    <a:lstStyle/>
                    <a:p>
                      <a:pPr algn="l" fontAlgn="t"/>
                      <a:r>
                        <a:rPr lang="en-GB" sz="1600" b="0" dirty="0">
                          <a:effectLst/>
                          <a:latin typeface="inherit"/>
                        </a:rPr>
                        <a:t>Water </a:t>
                      </a:r>
                      <a:r>
                        <a:rPr lang="en-GB" sz="1600" b="0" dirty="0" err="1">
                          <a:effectLst/>
                          <a:latin typeface="inherit"/>
                        </a:rPr>
                        <a:t>vapor</a:t>
                      </a:r>
                      <a:r>
                        <a:rPr lang="en-GB" sz="1600" b="0" dirty="0">
                          <a:effectLst/>
                          <a:latin typeface="inherit"/>
                        </a:rPr>
                        <a:t> </a:t>
                      </a:r>
                    </a:p>
                  </a:txBody>
                  <a:tcPr>
                    <a:lnL w="7620" cap="flat" cmpd="sng" algn="ctr">
                      <a:solidFill>
                        <a:srgbClr val="D6DAD9"/>
                      </a:solidFill>
                      <a:prstDash val="solid"/>
                      <a:round/>
                      <a:headEnd type="none" w="med" len="med"/>
                      <a:tailEnd type="none" w="med" len="med"/>
                    </a:lnL>
                    <a:lnR w="7620" cap="flat" cmpd="sng" algn="ctr">
                      <a:solidFill>
                        <a:srgbClr val="D6DAD9"/>
                      </a:solidFill>
                      <a:prstDash val="solid"/>
                      <a:round/>
                      <a:headEnd type="none" w="med" len="med"/>
                      <a:tailEnd type="none" w="med" len="med"/>
                    </a:lnR>
                    <a:lnT w="7620" cap="flat" cmpd="sng" algn="ctr">
                      <a:solidFill>
                        <a:srgbClr val="D6DAD9"/>
                      </a:solidFill>
                      <a:prstDash val="solid"/>
                      <a:round/>
                      <a:headEnd type="none" w="med" len="med"/>
                      <a:tailEnd type="none" w="med" len="med"/>
                    </a:lnT>
                    <a:lnB w="7620" cap="flat" cmpd="sng" algn="ctr">
                      <a:solidFill>
                        <a:srgbClr val="D6DAD9"/>
                      </a:solidFill>
                      <a:prstDash val="solid"/>
                      <a:round/>
                      <a:headEnd type="none" w="med" len="med"/>
                      <a:tailEnd type="none" w="med" len="med"/>
                    </a:lnB>
                    <a:solidFill>
                      <a:srgbClr val="FFFFFF"/>
                    </a:solidFill>
                  </a:tcPr>
                </a:tc>
                <a:tc>
                  <a:txBody>
                    <a:bodyPr/>
                    <a:lstStyle/>
                    <a:p>
                      <a:pPr algn="l" fontAlgn="t"/>
                      <a:r>
                        <a:rPr lang="en-GB" sz="1600" b="0">
                          <a:effectLst/>
                          <a:latin typeface="inherit"/>
                        </a:rPr>
                        <a:t>0-4%​</a:t>
                      </a:r>
                    </a:p>
                  </a:txBody>
                  <a:tcPr>
                    <a:lnL w="7620" cap="flat" cmpd="sng" algn="ctr">
                      <a:solidFill>
                        <a:srgbClr val="D6DAD9"/>
                      </a:solidFill>
                      <a:prstDash val="solid"/>
                      <a:round/>
                      <a:headEnd type="none" w="med" len="med"/>
                      <a:tailEnd type="none" w="med" len="med"/>
                    </a:lnL>
                    <a:lnR w="7620" cap="flat" cmpd="sng" algn="ctr">
                      <a:solidFill>
                        <a:srgbClr val="D6DAD9"/>
                      </a:solidFill>
                      <a:prstDash val="solid"/>
                      <a:round/>
                      <a:headEnd type="none" w="med" len="med"/>
                      <a:tailEnd type="none" w="med" len="med"/>
                    </a:lnR>
                    <a:lnT w="7620" cap="flat" cmpd="sng" algn="ctr">
                      <a:solidFill>
                        <a:srgbClr val="D6DAD9"/>
                      </a:solidFill>
                      <a:prstDash val="solid"/>
                      <a:round/>
                      <a:headEnd type="none" w="med" len="med"/>
                      <a:tailEnd type="none" w="med" len="med"/>
                    </a:lnT>
                    <a:lnB w="7620" cap="flat" cmpd="sng" algn="ctr">
                      <a:solidFill>
                        <a:srgbClr val="D6DAD9"/>
                      </a:solidFill>
                      <a:prstDash val="solid"/>
                      <a:round/>
                      <a:headEnd type="none" w="med" len="med"/>
                      <a:tailEnd type="none" w="med" len="med"/>
                    </a:lnB>
                    <a:solidFill>
                      <a:srgbClr val="FFFFFF"/>
                    </a:solidFill>
                  </a:tcPr>
                </a:tc>
                <a:extLst>
                  <a:ext uri="{0D108BD9-81ED-4DB2-BD59-A6C34878D82A}">
                    <a16:rowId xmlns:a16="http://schemas.microsoft.com/office/drawing/2014/main" val="4175615786"/>
                  </a:ext>
                </a:extLst>
              </a:tr>
              <a:tr h="327032">
                <a:tc>
                  <a:txBody>
                    <a:bodyPr/>
                    <a:lstStyle/>
                    <a:p>
                      <a:pPr algn="l" fontAlgn="t"/>
                      <a:r>
                        <a:rPr lang="en-GB" sz="1600" b="0" dirty="0">
                          <a:effectLst/>
                          <a:latin typeface="inherit"/>
                        </a:rPr>
                        <a:t>Methane </a:t>
                      </a:r>
                    </a:p>
                  </a:txBody>
                  <a:tcPr>
                    <a:lnL w="7620" cap="flat" cmpd="sng" algn="ctr">
                      <a:solidFill>
                        <a:srgbClr val="D6DAD9"/>
                      </a:solidFill>
                      <a:prstDash val="solid"/>
                      <a:round/>
                      <a:headEnd type="none" w="med" len="med"/>
                      <a:tailEnd type="none" w="med" len="med"/>
                    </a:lnL>
                    <a:lnR w="7620" cap="flat" cmpd="sng" algn="ctr">
                      <a:solidFill>
                        <a:srgbClr val="D6DAD9"/>
                      </a:solidFill>
                      <a:prstDash val="solid"/>
                      <a:round/>
                      <a:headEnd type="none" w="med" len="med"/>
                      <a:tailEnd type="none" w="med" len="med"/>
                    </a:lnR>
                    <a:lnT w="7620" cap="flat" cmpd="sng" algn="ctr">
                      <a:solidFill>
                        <a:srgbClr val="D6DAD9"/>
                      </a:solidFill>
                      <a:prstDash val="solid"/>
                      <a:round/>
                      <a:headEnd type="none" w="med" len="med"/>
                      <a:tailEnd type="none" w="med" len="med"/>
                    </a:lnT>
                    <a:lnB w="7620" cap="flat" cmpd="sng" algn="ctr">
                      <a:solidFill>
                        <a:srgbClr val="D6DAD9"/>
                      </a:solidFill>
                      <a:prstDash val="solid"/>
                      <a:round/>
                      <a:headEnd type="none" w="med" len="med"/>
                      <a:tailEnd type="none" w="med" len="med"/>
                    </a:lnB>
                    <a:solidFill>
                      <a:srgbClr val="FFFFFF"/>
                    </a:solidFill>
                  </a:tcPr>
                </a:tc>
                <a:tc>
                  <a:txBody>
                    <a:bodyPr/>
                    <a:lstStyle/>
                    <a:p>
                      <a:pPr algn="l" fontAlgn="t"/>
                      <a:r>
                        <a:rPr lang="en-GB" sz="1600" b="0" i="1">
                          <a:effectLst/>
                          <a:latin typeface="inherit"/>
                        </a:rPr>
                        <a:t>trace</a:t>
                      </a:r>
                      <a:r>
                        <a:rPr lang="en-GB" sz="1600" b="0">
                          <a:effectLst/>
                          <a:latin typeface="inherit"/>
                        </a:rPr>
                        <a:t>​</a:t>
                      </a:r>
                    </a:p>
                  </a:txBody>
                  <a:tcPr>
                    <a:lnL w="7620" cap="flat" cmpd="sng" algn="ctr">
                      <a:solidFill>
                        <a:srgbClr val="D6DAD9"/>
                      </a:solidFill>
                      <a:prstDash val="solid"/>
                      <a:round/>
                      <a:headEnd type="none" w="med" len="med"/>
                      <a:tailEnd type="none" w="med" len="med"/>
                    </a:lnL>
                    <a:lnR w="7620" cap="flat" cmpd="sng" algn="ctr">
                      <a:solidFill>
                        <a:srgbClr val="D6DAD9"/>
                      </a:solidFill>
                      <a:prstDash val="solid"/>
                      <a:round/>
                      <a:headEnd type="none" w="med" len="med"/>
                      <a:tailEnd type="none" w="med" len="med"/>
                    </a:lnR>
                    <a:lnT w="7620" cap="flat" cmpd="sng" algn="ctr">
                      <a:solidFill>
                        <a:srgbClr val="D6DAD9"/>
                      </a:solidFill>
                      <a:prstDash val="solid"/>
                      <a:round/>
                      <a:headEnd type="none" w="med" len="med"/>
                      <a:tailEnd type="none" w="med" len="med"/>
                    </a:lnT>
                    <a:lnB w="7620" cap="flat" cmpd="sng" algn="ctr">
                      <a:solidFill>
                        <a:srgbClr val="D6DAD9"/>
                      </a:solidFill>
                      <a:prstDash val="solid"/>
                      <a:round/>
                      <a:headEnd type="none" w="med" len="med"/>
                      <a:tailEnd type="none" w="med" len="med"/>
                    </a:lnB>
                    <a:solidFill>
                      <a:srgbClr val="FFFFFF"/>
                    </a:solidFill>
                  </a:tcPr>
                </a:tc>
                <a:extLst>
                  <a:ext uri="{0D108BD9-81ED-4DB2-BD59-A6C34878D82A}">
                    <a16:rowId xmlns:a16="http://schemas.microsoft.com/office/drawing/2014/main" val="995570577"/>
                  </a:ext>
                </a:extLst>
              </a:tr>
              <a:tr h="556409">
                <a:tc>
                  <a:txBody>
                    <a:bodyPr/>
                    <a:lstStyle/>
                    <a:p>
                      <a:pPr algn="l" fontAlgn="t"/>
                      <a:r>
                        <a:rPr lang="en-GB" sz="1600" b="0" dirty="0" err="1">
                          <a:effectLst/>
                          <a:latin typeface="inherit"/>
                        </a:rPr>
                        <a:t>Sulfur</a:t>
                      </a:r>
                      <a:r>
                        <a:rPr lang="en-GB" sz="1600" b="0" dirty="0">
                          <a:effectLst/>
                          <a:latin typeface="inherit"/>
                        </a:rPr>
                        <a:t> dioxide </a:t>
                      </a:r>
                    </a:p>
                  </a:txBody>
                  <a:tcPr>
                    <a:lnL w="7620" cap="flat" cmpd="sng" algn="ctr">
                      <a:solidFill>
                        <a:srgbClr val="D6DAD9"/>
                      </a:solidFill>
                      <a:prstDash val="solid"/>
                      <a:round/>
                      <a:headEnd type="none" w="med" len="med"/>
                      <a:tailEnd type="none" w="med" len="med"/>
                    </a:lnL>
                    <a:lnR w="7620" cap="flat" cmpd="sng" algn="ctr">
                      <a:solidFill>
                        <a:srgbClr val="D6DAD9"/>
                      </a:solidFill>
                      <a:prstDash val="solid"/>
                      <a:round/>
                      <a:headEnd type="none" w="med" len="med"/>
                      <a:tailEnd type="none" w="med" len="med"/>
                    </a:lnR>
                    <a:lnT w="7620" cap="flat" cmpd="sng" algn="ctr">
                      <a:solidFill>
                        <a:srgbClr val="D6DAD9"/>
                      </a:solidFill>
                      <a:prstDash val="solid"/>
                      <a:round/>
                      <a:headEnd type="none" w="med" len="med"/>
                      <a:tailEnd type="none" w="med" len="med"/>
                    </a:lnT>
                    <a:lnB w="7620" cap="flat" cmpd="sng" algn="ctr">
                      <a:solidFill>
                        <a:srgbClr val="D6DAD9"/>
                      </a:solidFill>
                      <a:prstDash val="solid"/>
                      <a:round/>
                      <a:headEnd type="none" w="med" len="med"/>
                      <a:tailEnd type="none" w="med" len="med"/>
                    </a:lnB>
                    <a:solidFill>
                      <a:srgbClr val="FFFFFF"/>
                    </a:solidFill>
                  </a:tcPr>
                </a:tc>
                <a:tc>
                  <a:txBody>
                    <a:bodyPr/>
                    <a:lstStyle/>
                    <a:p>
                      <a:pPr algn="l" fontAlgn="t"/>
                      <a:r>
                        <a:rPr lang="en-GB" sz="1600" b="0" i="1">
                          <a:effectLst/>
                          <a:latin typeface="inherit"/>
                        </a:rPr>
                        <a:t>trace</a:t>
                      </a:r>
                      <a:r>
                        <a:rPr lang="en-GB" sz="1600" b="0">
                          <a:effectLst/>
                          <a:latin typeface="inherit"/>
                        </a:rPr>
                        <a:t>​</a:t>
                      </a:r>
                    </a:p>
                  </a:txBody>
                  <a:tcPr>
                    <a:lnL w="7620" cap="flat" cmpd="sng" algn="ctr">
                      <a:solidFill>
                        <a:srgbClr val="D6DAD9"/>
                      </a:solidFill>
                      <a:prstDash val="solid"/>
                      <a:round/>
                      <a:headEnd type="none" w="med" len="med"/>
                      <a:tailEnd type="none" w="med" len="med"/>
                    </a:lnL>
                    <a:lnR w="7620" cap="flat" cmpd="sng" algn="ctr">
                      <a:solidFill>
                        <a:srgbClr val="D6DAD9"/>
                      </a:solidFill>
                      <a:prstDash val="solid"/>
                      <a:round/>
                      <a:headEnd type="none" w="med" len="med"/>
                      <a:tailEnd type="none" w="med" len="med"/>
                    </a:lnR>
                    <a:lnT w="7620" cap="flat" cmpd="sng" algn="ctr">
                      <a:solidFill>
                        <a:srgbClr val="D6DAD9"/>
                      </a:solidFill>
                      <a:prstDash val="solid"/>
                      <a:round/>
                      <a:headEnd type="none" w="med" len="med"/>
                      <a:tailEnd type="none" w="med" len="med"/>
                    </a:lnT>
                    <a:lnB w="7620" cap="flat" cmpd="sng" algn="ctr">
                      <a:solidFill>
                        <a:srgbClr val="D6DAD9"/>
                      </a:solidFill>
                      <a:prstDash val="solid"/>
                      <a:round/>
                      <a:headEnd type="none" w="med" len="med"/>
                      <a:tailEnd type="none" w="med" len="med"/>
                    </a:lnB>
                    <a:solidFill>
                      <a:srgbClr val="FFFFFF"/>
                    </a:solidFill>
                  </a:tcPr>
                </a:tc>
                <a:extLst>
                  <a:ext uri="{0D108BD9-81ED-4DB2-BD59-A6C34878D82A}">
                    <a16:rowId xmlns:a16="http://schemas.microsoft.com/office/drawing/2014/main" val="895480060"/>
                  </a:ext>
                </a:extLst>
              </a:tr>
              <a:tr h="327032">
                <a:tc>
                  <a:txBody>
                    <a:bodyPr/>
                    <a:lstStyle/>
                    <a:p>
                      <a:pPr algn="l" fontAlgn="t"/>
                      <a:r>
                        <a:rPr lang="en-GB" sz="1600" b="0" dirty="0">
                          <a:effectLst/>
                          <a:latin typeface="inherit"/>
                        </a:rPr>
                        <a:t>Ozone </a:t>
                      </a:r>
                    </a:p>
                  </a:txBody>
                  <a:tcPr>
                    <a:lnL w="7620" cap="flat" cmpd="sng" algn="ctr">
                      <a:solidFill>
                        <a:srgbClr val="D6DAD9"/>
                      </a:solidFill>
                      <a:prstDash val="solid"/>
                      <a:round/>
                      <a:headEnd type="none" w="med" len="med"/>
                      <a:tailEnd type="none" w="med" len="med"/>
                    </a:lnL>
                    <a:lnR w="7620" cap="flat" cmpd="sng" algn="ctr">
                      <a:solidFill>
                        <a:srgbClr val="D6DAD9"/>
                      </a:solidFill>
                      <a:prstDash val="solid"/>
                      <a:round/>
                      <a:headEnd type="none" w="med" len="med"/>
                      <a:tailEnd type="none" w="med" len="med"/>
                    </a:lnR>
                    <a:lnT w="7620" cap="flat" cmpd="sng" algn="ctr">
                      <a:solidFill>
                        <a:srgbClr val="D6DAD9"/>
                      </a:solidFill>
                      <a:prstDash val="solid"/>
                      <a:round/>
                      <a:headEnd type="none" w="med" len="med"/>
                      <a:tailEnd type="none" w="med" len="med"/>
                    </a:lnT>
                    <a:lnB w="7620" cap="flat" cmpd="sng" algn="ctr">
                      <a:solidFill>
                        <a:srgbClr val="D6DAD9"/>
                      </a:solidFill>
                      <a:prstDash val="solid"/>
                      <a:round/>
                      <a:headEnd type="none" w="med" len="med"/>
                      <a:tailEnd type="none" w="med" len="med"/>
                    </a:lnB>
                    <a:solidFill>
                      <a:srgbClr val="FFFFFF"/>
                    </a:solidFill>
                  </a:tcPr>
                </a:tc>
                <a:tc>
                  <a:txBody>
                    <a:bodyPr/>
                    <a:lstStyle/>
                    <a:p>
                      <a:pPr algn="l" fontAlgn="t"/>
                      <a:r>
                        <a:rPr lang="en-GB" sz="1600" b="0" i="1">
                          <a:effectLst/>
                          <a:latin typeface="inherit"/>
                        </a:rPr>
                        <a:t>trace</a:t>
                      </a:r>
                      <a:r>
                        <a:rPr lang="en-GB" sz="1600" b="0">
                          <a:effectLst/>
                          <a:latin typeface="inherit"/>
                        </a:rPr>
                        <a:t>​</a:t>
                      </a:r>
                    </a:p>
                  </a:txBody>
                  <a:tcPr>
                    <a:lnL w="7620" cap="flat" cmpd="sng" algn="ctr">
                      <a:solidFill>
                        <a:srgbClr val="D6DAD9"/>
                      </a:solidFill>
                      <a:prstDash val="solid"/>
                      <a:round/>
                      <a:headEnd type="none" w="med" len="med"/>
                      <a:tailEnd type="none" w="med" len="med"/>
                    </a:lnL>
                    <a:lnR w="7620" cap="flat" cmpd="sng" algn="ctr">
                      <a:solidFill>
                        <a:srgbClr val="D6DAD9"/>
                      </a:solidFill>
                      <a:prstDash val="solid"/>
                      <a:round/>
                      <a:headEnd type="none" w="med" len="med"/>
                      <a:tailEnd type="none" w="med" len="med"/>
                    </a:lnR>
                    <a:lnT w="7620" cap="flat" cmpd="sng" algn="ctr">
                      <a:solidFill>
                        <a:srgbClr val="D6DAD9"/>
                      </a:solidFill>
                      <a:prstDash val="solid"/>
                      <a:round/>
                      <a:headEnd type="none" w="med" len="med"/>
                      <a:tailEnd type="none" w="med" len="med"/>
                    </a:lnT>
                    <a:lnB w="7620" cap="flat" cmpd="sng" algn="ctr">
                      <a:solidFill>
                        <a:srgbClr val="D6DAD9"/>
                      </a:solidFill>
                      <a:prstDash val="solid"/>
                      <a:round/>
                      <a:headEnd type="none" w="med" len="med"/>
                      <a:tailEnd type="none" w="med" len="med"/>
                    </a:lnB>
                    <a:solidFill>
                      <a:srgbClr val="FFFFFF"/>
                    </a:solidFill>
                  </a:tcPr>
                </a:tc>
                <a:extLst>
                  <a:ext uri="{0D108BD9-81ED-4DB2-BD59-A6C34878D82A}">
                    <a16:rowId xmlns:a16="http://schemas.microsoft.com/office/drawing/2014/main" val="2144663602"/>
                  </a:ext>
                </a:extLst>
              </a:tr>
              <a:tr h="572307">
                <a:tc>
                  <a:txBody>
                    <a:bodyPr/>
                    <a:lstStyle/>
                    <a:p>
                      <a:pPr algn="l" fontAlgn="t"/>
                      <a:r>
                        <a:rPr lang="pt-BR" sz="1600" b="0">
                          <a:effectLst/>
                          <a:latin typeface="inherit"/>
                        </a:rPr>
                        <a:t>Nitrogen oxides (NO, NO</a:t>
                      </a:r>
                      <a:r>
                        <a:rPr lang="pt-BR" sz="1600" b="0" baseline="-25000">
                          <a:effectLst/>
                          <a:latin typeface="inherit"/>
                        </a:rPr>
                        <a:t>2</a:t>
                      </a:r>
                      <a:r>
                        <a:rPr lang="pt-BR" sz="1600" b="0">
                          <a:effectLst/>
                          <a:latin typeface="inherit"/>
                        </a:rPr>
                        <a:t>, N</a:t>
                      </a:r>
                      <a:r>
                        <a:rPr lang="pt-BR" sz="1600" b="0" baseline="-25000">
                          <a:effectLst/>
                          <a:latin typeface="inherit"/>
                        </a:rPr>
                        <a:t>2</a:t>
                      </a:r>
                      <a:r>
                        <a:rPr lang="pt-BR" sz="1600" b="0">
                          <a:effectLst/>
                          <a:latin typeface="inherit"/>
                        </a:rPr>
                        <a:t>0)</a:t>
                      </a:r>
                    </a:p>
                  </a:txBody>
                  <a:tcPr>
                    <a:lnL w="7620" cap="flat" cmpd="sng" algn="ctr">
                      <a:solidFill>
                        <a:srgbClr val="D6DAD9"/>
                      </a:solidFill>
                      <a:prstDash val="solid"/>
                      <a:round/>
                      <a:headEnd type="none" w="med" len="med"/>
                      <a:tailEnd type="none" w="med" len="med"/>
                    </a:lnL>
                    <a:lnR w="7620" cap="flat" cmpd="sng" algn="ctr">
                      <a:solidFill>
                        <a:srgbClr val="D6DAD9"/>
                      </a:solidFill>
                      <a:prstDash val="solid"/>
                      <a:round/>
                      <a:headEnd type="none" w="med" len="med"/>
                      <a:tailEnd type="none" w="med" len="med"/>
                    </a:lnR>
                    <a:lnT w="7620" cap="flat" cmpd="sng" algn="ctr">
                      <a:solidFill>
                        <a:srgbClr val="D6DAD9"/>
                      </a:solidFill>
                      <a:prstDash val="solid"/>
                      <a:round/>
                      <a:headEnd type="none" w="med" len="med"/>
                      <a:tailEnd type="none" w="med" len="med"/>
                    </a:lnT>
                    <a:lnB w="7620" cap="flat" cmpd="sng" algn="ctr">
                      <a:solidFill>
                        <a:srgbClr val="D6DAD9"/>
                      </a:solidFill>
                      <a:prstDash val="solid"/>
                      <a:round/>
                      <a:headEnd type="none" w="med" len="med"/>
                      <a:tailEnd type="none" w="med" len="med"/>
                    </a:lnB>
                    <a:solidFill>
                      <a:srgbClr val="FFFFFF"/>
                    </a:solidFill>
                  </a:tcPr>
                </a:tc>
                <a:tc>
                  <a:txBody>
                    <a:bodyPr/>
                    <a:lstStyle/>
                    <a:p>
                      <a:pPr algn="l" fontAlgn="t"/>
                      <a:r>
                        <a:rPr lang="en-GB" sz="1600" b="0" i="1" dirty="0">
                          <a:effectLst/>
                          <a:latin typeface="inherit"/>
                        </a:rPr>
                        <a:t>trace</a:t>
                      </a:r>
                      <a:endParaRPr lang="en-GB" sz="1600" b="0" dirty="0">
                        <a:effectLst/>
                        <a:latin typeface="inherit"/>
                      </a:endParaRPr>
                    </a:p>
                  </a:txBody>
                  <a:tcPr>
                    <a:lnL w="7620" cap="flat" cmpd="sng" algn="ctr">
                      <a:solidFill>
                        <a:srgbClr val="D6DAD9"/>
                      </a:solidFill>
                      <a:prstDash val="solid"/>
                      <a:round/>
                      <a:headEnd type="none" w="med" len="med"/>
                      <a:tailEnd type="none" w="med" len="med"/>
                    </a:lnL>
                    <a:lnR w="7620" cap="flat" cmpd="sng" algn="ctr">
                      <a:solidFill>
                        <a:srgbClr val="D6DAD9"/>
                      </a:solidFill>
                      <a:prstDash val="solid"/>
                      <a:round/>
                      <a:headEnd type="none" w="med" len="med"/>
                      <a:tailEnd type="none" w="med" len="med"/>
                    </a:lnR>
                    <a:lnT w="7620" cap="flat" cmpd="sng" algn="ctr">
                      <a:solidFill>
                        <a:srgbClr val="D6DAD9"/>
                      </a:solidFill>
                      <a:prstDash val="solid"/>
                      <a:round/>
                      <a:headEnd type="none" w="med" len="med"/>
                      <a:tailEnd type="none" w="med" len="med"/>
                    </a:lnT>
                    <a:lnB w="7620" cap="flat" cmpd="sng" algn="ctr">
                      <a:solidFill>
                        <a:srgbClr val="D6DAD9"/>
                      </a:solidFill>
                      <a:prstDash val="solid"/>
                      <a:round/>
                      <a:headEnd type="none" w="med" len="med"/>
                      <a:tailEnd type="none" w="med" len="med"/>
                    </a:lnB>
                    <a:solidFill>
                      <a:srgbClr val="FFFFFF"/>
                    </a:solidFill>
                  </a:tcPr>
                </a:tc>
                <a:extLst>
                  <a:ext uri="{0D108BD9-81ED-4DB2-BD59-A6C34878D82A}">
                    <a16:rowId xmlns:a16="http://schemas.microsoft.com/office/drawing/2014/main" val="2088108069"/>
                  </a:ext>
                </a:extLst>
              </a:tr>
            </a:tbl>
          </a:graphicData>
        </a:graphic>
      </p:graphicFrame>
    </p:spTree>
    <p:extLst>
      <p:ext uri="{BB962C8B-B14F-4D97-AF65-F5344CB8AC3E}">
        <p14:creationId xmlns:p14="http://schemas.microsoft.com/office/powerpoint/2010/main" val="171697785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lgn="ctr"/>
            <a:r>
              <a:rPr lang="en-US" dirty="0">
                <a:solidFill>
                  <a:srgbClr val="C00000"/>
                </a:solidFill>
              </a:rPr>
              <a:t>A Comparison</a:t>
            </a:r>
          </a:p>
        </p:txBody>
      </p:sp>
      <p:pic>
        <p:nvPicPr>
          <p:cNvPr id="4" name="Picture 5" descr="EVMcompo"/>
          <p:cNvPicPr>
            <a:picLocks noChangeAspect="1" noChangeArrowheads="1"/>
          </p:cNvPicPr>
          <p:nvPr/>
        </p:nvPicPr>
        <p:blipFill>
          <a:blip r:embed="rId2" cstate="print"/>
          <a:srcRect/>
          <a:stretch>
            <a:fillRect/>
          </a:stretch>
        </p:blipFill>
        <p:spPr bwMode="auto">
          <a:xfrm>
            <a:off x="0" y="1371600"/>
            <a:ext cx="8915400" cy="2438400"/>
          </a:xfrm>
          <a:prstGeom prst="rect">
            <a:avLst/>
          </a:prstGeom>
          <a:noFill/>
          <a:ln w="9525">
            <a:noFill/>
            <a:miter lim="800000"/>
            <a:headEnd/>
            <a:tailEnd/>
          </a:ln>
        </p:spPr>
      </p:pic>
      <p:pic>
        <p:nvPicPr>
          <p:cNvPr id="5" name="Picture 6" descr="EVMlayers"/>
          <p:cNvPicPr>
            <a:picLocks noChangeAspect="1" noChangeArrowheads="1"/>
          </p:cNvPicPr>
          <p:nvPr/>
        </p:nvPicPr>
        <p:blipFill>
          <a:blip r:embed="rId3" cstate="print"/>
          <a:srcRect/>
          <a:stretch>
            <a:fillRect/>
          </a:stretch>
        </p:blipFill>
        <p:spPr bwMode="auto">
          <a:xfrm>
            <a:off x="3175" y="3810000"/>
            <a:ext cx="9140825" cy="3048000"/>
          </a:xfrm>
          <a:prstGeom prst="rect">
            <a:avLst/>
          </a:prstGeom>
          <a:noFill/>
          <a:ln w="9525">
            <a:noFill/>
            <a:miter lim="800000"/>
            <a:headEnd/>
            <a:tailEnd/>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3200" dirty="0"/>
              <a:t>The atmosphere is conveniently classified using 3 criteria</a:t>
            </a:r>
            <a:r>
              <a:rPr lang="en-US" dirty="0"/>
              <a:t>:</a:t>
            </a:r>
          </a:p>
          <a:p>
            <a:pPr>
              <a:buFont typeface="Arial" pitchFamily="34" charset="0"/>
              <a:buChar char="•"/>
            </a:pPr>
            <a:r>
              <a:rPr lang="en-US" sz="3600" dirty="0"/>
              <a:t>Composition</a:t>
            </a:r>
          </a:p>
          <a:p>
            <a:pPr>
              <a:buFont typeface="Arial" pitchFamily="34" charset="0"/>
              <a:buChar char="•"/>
            </a:pPr>
            <a:endParaRPr lang="en-US" sz="3600" dirty="0"/>
          </a:p>
          <a:p>
            <a:pPr>
              <a:buFont typeface="Arial" pitchFamily="34" charset="0"/>
              <a:buChar char="•"/>
            </a:pPr>
            <a:r>
              <a:rPr lang="en-US" sz="3600" dirty="0"/>
              <a:t> Temperature</a:t>
            </a:r>
          </a:p>
          <a:p>
            <a:pPr>
              <a:buFont typeface="Arial" pitchFamily="34" charset="0"/>
              <a:buChar char="•"/>
            </a:pPr>
            <a:endParaRPr lang="en-US" sz="3600" dirty="0"/>
          </a:p>
          <a:p>
            <a:pPr>
              <a:buFont typeface="Arial" pitchFamily="34" charset="0"/>
              <a:buChar char="•"/>
            </a:pPr>
            <a:r>
              <a:rPr lang="en-US" sz="3600" dirty="0"/>
              <a:t> Function.</a:t>
            </a:r>
          </a:p>
          <a:p>
            <a:endParaRPr lang="en-US" dirty="0"/>
          </a:p>
        </p:txBody>
      </p:sp>
      <p:sp>
        <p:nvSpPr>
          <p:cNvPr id="3" name="Content Placeholder 2"/>
          <p:cNvSpPr>
            <a:spLocks noGrp="1"/>
          </p:cNvSpPr>
          <p:nvPr>
            <p:ph sz="quarter" idx="10"/>
          </p:nvPr>
        </p:nvSpPr>
        <p:spPr/>
        <p:txBody>
          <a:bodyPr>
            <a:normAutofit fontScale="85000" lnSpcReduction="10000"/>
          </a:bodyPr>
          <a:lstStyle/>
          <a:p>
            <a:r>
              <a:rPr lang="en-US" dirty="0"/>
              <a:t>STRUCTURE AND COMPOSITION OF THE ATMOSPHERE</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06963"/>
          </a:xfrm>
        </p:spPr>
        <p:txBody>
          <a:bodyPr>
            <a:normAutofit/>
          </a:bodyPr>
          <a:lstStyle/>
          <a:p>
            <a:pPr>
              <a:buFont typeface="Arial" pitchFamily="34" charset="0"/>
              <a:buChar char="•"/>
            </a:pPr>
            <a:r>
              <a:rPr lang="en-US" dirty="0"/>
              <a:t> </a:t>
            </a:r>
            <a:r>
              <a:rPr lang="en-US" sz="2600" b="1" dirty="0" err="1"/>
              <a:t>Heterosphere</a:t>
            </a:r>
            <a:r>
              <a:rPr lang="en-US" sz="2600" b="1" dirty="0"/>
              <a:t> </a:t>
            </a:r>
            <a:endParaRPr lang="en-US" b="1" dirty="0"/>
          </a:p>
          <a:p>
            <a:r>
              <a:rPr lang="en-US" dirty="0"/>
              <a:t>Gases are not evenly mixed but assorted by gravity according to their atomic weight and reaction of the gases with solar radiation</a:t>
            </a:r>
          </a:p>
          <a:p>
            <a:pPr>
              <a:buFont typeface="Arial" pitchFamily="34" charset="0"/>
              <a:buChar char="•"/>
            </a:pPr>
            <a:r>
              <a:rPr lang="en-US" dirty="0"/>
              <a:t> </a:t>
            </a:r>
            <a:r>
              <a:rPr lang="en-US" sz="2600" b="1" dirty="0"/>
              <a:t> </a:t>
            </a:r>
            <a:r>
              <a:rPr lang="en-US" sz="2600" b="1" dirty="0" err="1"/>
              <a:t>Homosphere</a:t>
            </a:r>
            <a:r>
              <a:rPr lang="en-US" dirty="0"/>
              <a:t>.</a:t>
            </a:r>
          </a:p>
          <a:p>
            <a:r>
              <a:rPr lang="en-US" dirty="0"/>
              <a:t>Density of air changes with altitude but the proportion of gases is nearly uniform</a:t>
            </a:r>
          </a:p>
          <a:p>
            <a:r>
              <a:rPr lang="en-US" dirty="0"/>
              <a:t> contains </a:t>
            </a:r>
            <a:r>
              <a:rPr lang="en-US" dirty="0" err="1"/>
              <a:t>aproximately</a:t>
            </a:r>
            <a:r>
              <a:rPr lang="en-US" dirty="0"/>
              <a:t> 78% nitrogen, 21% oxygen and about 1% a mixture of other gases including argon, carbon dioxide, neon, helium, methane, krypton, hydrogen, </a:t>
            </a:r>
            <a:r>
              <a:rPr lang="en-US" dirty="0" err="1"/>
              <a:t>dinitrogen</a:t>
            </a:r>
            <a:r>
              <a:rPr lang="en-US" dirty="0"/>
              <a:t> monoxide, carbon monoxide, xenon, and ozone by volume.</a:t>
            </a:r>
          </a:p>
        </p:txBody>
      </p:sp>
      <p:sp>
        <p:nvSpPr>
          <p:cNvPr id="3" name="Content Placeholder 2"/>
          <p:cNvSpPr>
            <a:spLocks noGrp="1"/>
          </p:cNvSpPr>
          <p:nvPr>
            <p:ph sz="quarter" idx="10"/>
          </p:nvPr>
        </p:nvSpPr>
        <p:spPr/>
        <p:txBody>
          <a:bodyPr/>
          <a:lstStyle/>
          <a:p>
            <a:r>
              <a:rPr lang="en-US" dirty="0"/>
              <a:t>CHEMICAL COMPOSITION</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br>
              <a:rPr lang="en-US" dirty="0"/>
            </a:br>
            <a:r>
              <a:rPr lang="en-US" dirty="0"/>
              <a:t>CHEMICAL COMPOSITION</a:t>
            </a:r>
          </a:p>
        </p:txBody>
      </p:sp>
      <p:pic>
        <p:nvPicPr>
          <p:cNvPr id="1026" name="Picture 2"/>
          <p:cNvPicPr>
            <a:picLocks noChangeAspect="1" noChangeArrowheads="1"/>
          </p:cNvPicPr>
          <p:nvPr/>
        </p:nvPicPr>
        <p:blipFill>
          <a:blip r:embed="rId2" cstate="print"/>
          <a:srcRect/>
          <a:stretch>
            <a:fillRect/>
          </a:stretch>
        </p:blipFill>
        <p:spPr bwMode="auto">
          <a:xfrm>
            <a:off x="228600" y="1463321"/>
            <a:ext cx="5715000" cy="5176838"/>
          </a:xfrm>
          <a:prstGeom prst="rect">
            <a:avLst/>
          </a:prstGeom>
          <a:noFill/>
          <a:ln w="9525">
            <a:noFill/>
            <a:miter lim="800000"/>
            <a:headEnd/>
            <a:tailEnd/>
          </a:ln>
        </p:spPr>
      </p:pic>
      <p:sp>
        <p:nvSpPr>
          <p:cNvPr id="5" name="TextBox 4"/>
          <p:cNvSpPr txBox="1"/>
          <p:nvPr/>
        </p:nvSpPr>
        <p:spPr>
          <a:xfrm>
            <a:off x="304801" y="5181600"/>
            <a:ext cx="2133600" cy="1477328"/>
          </a:xfrm>
          <a:prstGeom prst="rect">
            <a:avLst/>
          </a:prstGeom>
          <a:noFill/>
        </p:spPr>
        <p:txBody>
          <a:bodyPr wrap="square" rtlCol="0">
            <a:spAutoFit/>
          </a:bodyPr>
          <a:lstStyle/>
          <a:p>
            <a:r>
              <a:rPr lang="en-US" dirty="0">
                <a:solidFill>
                  <a:srgbClr val="C00000"/>
                </a:solidFill>
              </a:rPr>
              <a:t>Less than </a:t>
            </a:r>
            <a:r>
              <a:rPr lang="en-US" b="1" dirty="0">
                <a:solidFill>
                  <a:srgbClr val="C00000"/>
                </a:solidFill>
              </a:rPr>
              <a:t>0.001%</a:t>
            </a:r>
            <a:r>
              <a:rPr lang="en-US" dirty="0">
                <a:solidFill>
                  <a:srgbClr val="C00000"/>
                </a:solidFill>
              </a:rPr>
              <a:t> of the mass of the earth’s atmosphere is in the </a:t>
            </a:r>
            <a:r>
              <a:rPr lang="en-US" dirty="0" err="1">
                <a:solidFill>
                  <a:srgbClr val="C00000"/>
                </a:solidFill>
              </a:rPr>
              <a:t>heterosphere</a:t>
            </a:r>
            <a:r>
              <a:rPr lang="en-US" dirty="0">
                <a:solidFill>
                  <a:srgbClr val="C00000"/>
                </a:solidFill>
              </a:rPr>
              <a:t>.</a:t>
            </a:r>
          </a:p>
        </p:txBody>
      </p:sp>
      <p:pic>
        <p:nvPicPr>
          <p:cNvPr id="4098" name="Picture 2" descr="changes in pressure atmosphe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943600" y="1600200"/>
            <a:ext cx="3124200" cy="472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GB" dirty="0"/>
              <a:t>Within the troposphere, temperature decreases with altitude  </a:t>
            </a:r>
            <a:r>
              <a:rPr lang="en-GB" sz="1600" b="1" dirty="0"/>
              <a:t>(positive lapse rate) </a:t>
            </a:r>
            <a:r>
              <a:rPr lang="en-GB" b="1" dirty="0"/>
              <a:t> </a:t>
            </a:r>
            <a:r>
              <a:rPr lang="en-GB" dirty="0"/>
              <a:t>at a rate of about 6.5° C per kilometre</a:t>
            </a:r>
          </a:p>
          <a:p>
            <a:pPr>
              <a:buFont typeface="Arial" panose="020B0604020202020204" pitchFamily="34" charset="0"/>
              <a:buChar char="•"/>
            </a:pPr>
            <a:r>
              <a:rPr lang="en-GB" dirty="0"/>
              <a:t>By absorbing UV rays, the ozone layer in stratosphere warms the air around it</a:t>
            </a:r>
            <a:r>
              <a:rPr lang="en-GB" sz="1600" b="1" dirty="0"/>
              <a:t>(negative lapse rate) </a:t>
            </a:r>
            <a:endParaRPr lang="en-GB" sz="1600" dirty="0"/>
          </a:p>
          <a:p>
            <a:pPr>
              <a:buFont typeface="Arial" panose="020B0604020202020204" pitchFamily="34" charset="0"/>
              <a:buChar char="•"/>
            </a:pPr>
            <a:r>
              <a:rPr lang="en-GB" dirty="0"/>
              <a:t>In mesosphere, temperature decreases due to the rapidly decreasing density of the air at this altitude</a:t>
            </a:r>
          </a:p>
          <a:p>
            <a:pPr>
              <a:buFont typeface="Arial" panose="020B0604020202020204" pitchFamily="34" charset="0"/>
              <a:buChar char="•"/>
            </a:pPr>
            <a:r>
              <a:rPr lang="en-GB" dirty="0"/>
              <a:t>In </a:t>
            </a:r>
            <a:r>
              <a:rPr lang="en-GB" i="1" dirty="0"/>
              <a:t>thermosphere ,</a:t>
            </a:r>
            <a:r>
              <a:rPr lang="en-GB" dirty="0"/>
              <a:t>intense, unfiltered radiation from the sun causes molecules like O</a:t>
            </a:r>
            <a:r>
              <a:rPr lang="en-GB" baseline="-25000" dirty="0"/>
              <a:t>2</a:t>
            </a:r>
            <a:r>
              <a:rPr lang="en-GB" dirty="0"/>
              <a:t> and N</a:t>
            </a:r>
            <a:r>
              <a:rPr lang="en-GB" baseline="-25000" dirty="0"/>
              <a:t>2</a:t>
            </a:r>
            <a:r>
              <a:rPr lang="en-GB" dirty="0"/>
              <a:t> to break apart into ions. The release of energy from these reactions actually causes the temperature to rise </a:t>
            </a:r>
          </a:p>
        </p:txBody>
      </p:sp>
      <p:sp>
        <p:nvSpPr>
          <p:cNvPr id="3" name="Content Placeholder 2"/>
          <p:cNvSpPr>
            <a:spLocks noGrp="1"/>
          </p:cNvSpPr>
          <p:nvPr>
            <p:ph sz="quarter" idx="10"/>
          </p:nvPr>
        </p:nvSpPr>
        <p:spPr/>
        <p:txBody>
          <a:bodyPr/>
          <a:lstStyle/>
          <a:p>
            <a:pPr algn="ctr"/>
            <a:r>
              <a:rPr lang="en-US" dirty="0"/>
              <a:t>TEMPERATURE</a:t>
            </a:r>
          </a:p>
        </p:txBody>
      </p:sp>
    </p:spTree>
    <p:extLst>
      <p:ext uri="{BB962C8B-B14F-4D97-AF65-F5344CB8AC3E}">
        <p14:creationId xmlns:p14="http://schemas.microsoft.com/office/powerpoint/2010/main" val="3018668195"/>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3298</TotalTime>
  <Words>1414</Words>
  <Application>Microsoft Office PowerPoint</Application>
  <PresentationFormat>On-screen Show (4:3)</PresentationFormat>
  <Paragraphs>217</Paragraphs>
  <Slides>39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ＭＳ Ｐゴシック</vt:lpstr>
      <vt:lpstr>Arial</vt:lpstr>
      <vt:lpstr>Calibri</vt:lpstr>
      <vt:lpstr>inherit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 Development and Climate Change</dc:title>
  <dc:creator>GeethaK</dc:creator>
  <cp:lastModifiedBy>Niharika Geetha Prabaharan .</cp:lastModifiedBy>
  <cp:revision>108</cp:revision>
  <dcterms:created xsi:type="dcterms:W3CDTF">2006-08-16T00:00:00Z</dcterms:created>
  <dcterms:modified xsi:type="dcterms:W3CDTF">2023-02-07T07:34:55Z</dcterms:modified>
</cp:coreProperties>
</file>